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38" r:id="rId5"/>
    <p:sldMasterId id="2147483851" r:id="rId6"/>
    <p:sldMasterId id="2147483924" r:id="rId7"/>
    <p:sldMasterId id="2147483948" r:id="rId8"/>
    <p:sldMasterId id="2147483961" r:id="rId9"/>
  </p:sldMasterIdLst>
  <p:notesMasterIdLst>
    <p:notesMasterId r:id="rId24"/>
  </p:notesMasterIdLst>
  <p:sldIdLst>
    <p:sldId id="10487" r:id="rId10"/>
    <p:sldId id="10489" r:id="rId11"/>
    <p:sldId id="10490" r:id="rId12"/>
    <p:sldId id="10521" r:id="rId13"/>
    <p:sldId id="2145707407" r:id="rId14"/>
    <p:sldId id="10522" r:id="rId15"/>
    <p:sldId id="10434" r:id="rId16"/>
    <p:sldId id="10446" r:id="rId17"/>
    <p:sldId id="2145707412" r:id="rId18"/>
    <p:sldId id="2145707408" r:id="rId19"/>
    <p:sldId id="10439" r:id="rId20"/>
    <p:sldId id="10515" r:id="rId21"/>
    <p:sldId id="2145707411" r:id="rId22"/>
    <p:sldId id="10164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937C34-1791-BC42-8C98-3C34B0729370}" name="Caroline Mulatya" initials="CM" userId="S::cmulatya@regenxbio.com::7a0b4e10-5c69-42fa-bde9-46500bd4cc87" providerId="AD"/>
  <p188:author id="{ABCE3635-E47F-1676-BC11-F1F2B45DD980}" name="Michelle Gilmor" initials="MG" userId="S::mgilmor@regenxbio.com::1ec5d6ef-0930-4884-9399-0efa5725bb06" providerId="AD"/>
  <p188:author id="{287EC535-E6C0-6525-3FE0-50EB816E9638}" name="Jenna Burke" initials="JB" userId="S::jburke@regenxbio.com::19fa925d-5ce3-49df-a17f-06734082cfc1" providerId="AD"/>
  <p188:author id="{63FFAB7D-A181-4031-A74E-2AA6CAD2DA27}" name="Laura Pisani" initials="LP" userId="S::lpisani@regenxbio.com::cb60415b-33a3-4c91-ba32-657739a5e9b6" providerId="AD"/>
  <p188:author id="{210193AA-6403-C766-2AD3-B18656C95B06}" name="Kevin O'Brien" initials="KO" userId="S::kobrien@regenxbio.com::e2d65340-4e9e-490d-b8ee-68c702a88c02" providerId="AD"/>
  <p188:author id="{07A920E7-1C9F-FA81-CEE4-35AF68E7E190}" name="Stephen Pakola" initials="SP" userId="S::spakola@regenxbio.com::ec9ea61d-4888-4c95-bfba-db436416c4dc" providerId="AD"/>
  <p188:author id="{AFD9B6FD-D3A0-DBE9-8E4C-F93E039EC4E7}" name="Dawn Phillips" initials="DP" userId="S::dphillips@regenxbio.com::d20a6082-f46a-4ed1-ab9b-0a49fba800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hele Fiscella" initials="MF" lastIdx="16" clrIdx="6">
    <p:extLst>
      <p:ext uri="{19B8F6BF-5375-455C-9EA6-DF929625EA0E}">
        <p15:presenceInfo xmlns:p15="http://schemas.microsoft.com/office/powerpoint/2012/main" userId="Michele Fiscella" providerId="None"/>
      </p:ext>
    </p:extLst>
  </p:cmAuthor>
  <p:cmAuthor id="1" name="Marie-Laure Nevoret" initials="MN" lastIdx="48" clrIdx="0">
    <p:extLst>
      <p:ext uri="{19B8F6BF-5375-455C-9EA6-DF929625EA0E}">
        <p15:presenceInfo xmlns:p15="http://schemas.microsoft.com/office/powerpoint/2012/main" userId="S::mnevoret@regenxbio.com::68526e40-2371-4e45-959b-53e2eebce84e" providerId="AD"/>
      </p:ext>
    </p:extLst>
  </p:cmAuthor>
  <p:cmAuthor id="8" name="Paulo Falabella" initials="PF" lastIdx="16" clrIdx="7">
    <p:extLst>
      <p:ext uri="{19B8F6BF-5375-455C-9EA6-DF929625EA0E}">
        <p15:presenceInfo xmlns:p15="http://schemas.microsoft.com/office/powerpoint/2012/main" userId="S::pfalabella@regenxbio.com::a06d57aa-7127-4651-aba4-6ccd04a26585" providerId="AD"/>
      </p:ext>
    </p:extLst>
  </p:cmAuthor>
  <p:cmAuthor id="2" name="Michelle Gilmor" initials="MG" lastIdx="60" clrIdx="1">
    <p:extLst>
      <p:ext uri="{19B8F6BF-5375-455C-9EA6-DF929625EA0E}">
        <p15:presenceInfo xmlns:p15="http://schemas.microsoft.com/office/powerpoint/2012/main" userId="S::mgilmor@regenxbio.com::1ec5d6ef-0930-4884-9399-0efa5725bb06" providerId="AD"/>
      </p:ext>
    </p:extLst>
  </p:cmAuthor>
  <p:cmAuthor id="3" name="Stacey Curtiss" initials="SC" lastIdx="48" clrIdx="2">
    <p:extLst>
      <p:ext uri="{19B8F6BF-5375-455C-9EA6-DF929625EA0E}">
        <p15:presenceInfo xmlns:p15="http://schemas.microsoft.com/office/powerpoint/2012/main" userId="S::scurtiss@regenxbio.com::f54e19d9-434a-43aa-8f99-a85423849673" providerId="AD"/>
      </p:ext>
    </p:extLst>
  </p:cmAuthor>
  <p:cmAuthor id="4" name="Caroline Mulatya" initials="CM" lastIdx="14" clrIdx="3">
    <p:extLst>
      <p:ext uri="{19B8F6BF-5375-455C-9EA6-DF929625EA0E}">
        <p15:presenceInfo xmlns:p15="http://schemas.microsoft.com/office/powerpoint/2012/main" userId="S::cmulatya@regenxbio.com::7a0b4e10-5c69-42fa-bde9-46500bd4cc87" providerId="AD"/>
      </p:ext>
    </p:extLst>
  </p:cmAuthor>
  <p:cmAuthor id="5" name="Yoonjin Cho" initials="YC" lastIdx="33" clrIdx="4">
    <p:extLst>
      <p:ext uri="{19B8F6BF-5375-455C-9EA6-DF929625EA0E}">
        <p15:presenceInfo xmlns:p15="http://schemas.microsoft.com/office/powerpoint/2012/main" userId="S::ycho@regenxbio.com::c65fea9a-a39c-4a59-886d-d08e99bbc9a8" providerId="AD"/>
      </p:ext>
    </p:extLst>
  </p:cmAuthor>
  <p:cmAuthor id="6" name="Dawn Phillips" initials="DP" lastIdx="9" clrIdx="5">
    <p:extLst>
      <p:ext uri="{19B8F6BF-5375-455C-9EA6-DF929625EA0E}">
        <p15:presenceInfo xmlns:p15="http://schemas.microsoft.com/office/powerpoint/2012/main" userId="S::dphillips@regenxbio.com::d20a6082-f46a-4ed1-ab9b-0a49fba80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93F"/>
    <a:srgbClr val="000080"/>
    <a:srgbClr val="54A800"/>
    <a:srgbClr val="0065BD"/>
    <a:srgbClr val="6093F7"/>
    <a:srgbClr val="1A08C8"/>
    <a:srgbClr val="FB8FFB"/>
    <a:srgbClr val="F682E8"/>
    <a:srgbClr val="BABABA"/>
    <a:srgbClr val="793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96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058" cy="471175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7" y="2"/>
            <a:ext cx="3078058" cy="471175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r">
              <a:defRPr sz="1200"/>
            </a:lvl1pPr>
          </a:lstStyle>
          <a:p>
            <a:fld id="{5BCFBC24-90A5-4F17-BCDA-476D0AE4754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3163"/>
            <a:ext cx="5635625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3" tIns="45842" rIns="91683" bIns="458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9" y="4517550"/>
            <a:ext cx="5681343" cy="3697767"/>
          </a:xfrm>
          <a:prstGeom prst="rect">
            <a:avLst/>
          </a:prstGeom>
        </p:spPr>
        <p:txBody>
          <a:bodyPr vert="horz" lIns="91683" tIns="45842" rIns="91683" bIns="458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917300"/>
            <a:ext cx="3078058" cy="471175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7" y="8917300"/>
            <a:ext cx="3078058" cy="471175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r">
              <a:defRPr sz="1200"/>
            </a:lvl1pPr>
          </a:lstStyle>
          <a:p>
            <a:fld id="{214DB3FA-451E-45C1-B641-9DDAEDC8E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6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C2BA4-EC96-5841-970F-7E39B8056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DB3FA-451E-45C1-B641-9DDAEDC8E4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AAV9 antibody status was not an exclusion criterion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DB3FA-451E-45C1-B641-9DDAEDC8E4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DB3FA-451E-45C1-B641-9DDAEDC8E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51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(?) Weeks follow up indicates total time of follow-up ; data may not be shown for all time points because sample collection, processing, and entering into database lags reporting.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C2BA4-EC96-5841-970F-7E39B80562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41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also complete the VABS-III on the younger patients. The BSID-III provides a multi-domain assessment of cognition, language and motor skills, but since the WASI-II provides only cognition, the VABS-II was included to provide some insight into additional functional domains like daily activity and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DB3FA-451E-45C1-B641-9DDAEDC8E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64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highlight>
                  <a:srgbClr val="0065B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participants have achieved the BSID-III maximum subtest scores (42 months </a:t>
            </a:r>
            <a:r>
              <a:rPr lang="en-US" sz="1200" dirty="0" err="1">
                <a:solidFill>
                  <a:srgbClr val="FFFFFF"/>
                </a:solidFill>
                <a:highlight>
                  <a:srgbClr val="0065B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AEq</a:t>
            </a:r>
            <a:r>
              <a:rPr lang="en-US" sz="1200" dirty="0">
                <a:solidFill>
                  <a:srgbClr val="FFFFFF"/>
                </a:solidFill>
                <a:highlight>
                  <a:srgbClr val="0065BD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 (to discuss)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0065BD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DB3FA-451E-45C1-B641-9DDAEDC8E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6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Natural history data included </a:t>
            </a:r>
            <a:r>
              <a:rPr lang="en-US" dirty="0">
                <a:highlight>
                  <a:srgbClr val="FFFF00"/>
                </a:highlight>
              </a:rPr>
              <a:t>9/32</a:t>
            </a:r>
            <a:r>
              <a:rPr lang="en-US" dirty="0"/>
              <a:t> patients who had received HSCT.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DB3FA-451E-45C1-B641-9DDAEDC8E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Examples of socialization skills acquired</a:t>
            </a:r>
          </a:p>
          <a:p>
            <a:r>
              <a:rPr lang="en-US" dirty="0"/>
              <a:t>Coping</a:t>
            </a:r>
          </a:p>
          <a:p>
            <a:pPr lvl="1"/>
            <a:r>
              <a:rPr lang="en-US" dirty="0"/>
              <a:t>Understands others actions may be accidental rather than intentional</a:t>
            </a:r>
          </a:p>
          <a:p>
            <a:pPr lvl="1"/>
            <a:r>
              <a:rPr lang="en-US" dirty="0"/>
              <a:t>Able to keep promises</a:t>
            </a:r>
          </a:p>
          <a:p>
            <a:pPr lvl="1"/>
            <a:r>
              <a:rPr lang="en-US" dirty="0"/>
              <a:t>Respects other’s time</a:t>
            </a:r>
          </a:p>
          <a:p>
            <a:pPr lvl="1"/>
            <a:r>
              <a:rPr lang="en-US" dirty="0"/>
              <a:t>Avoids being manipulated, dominated or taken advantage of by others</a:t>
            </a:r>
          </a:p>
          <a:p>
            <a:r>
              <a:rPr lang="en-US" dirty="0"/>
              <a:t>Interpersonal Relationships</a:t>
            </a:r>
          </a:p>
          <a:p>
            <a:pPr lvl="1"/>
            <a:r>
              <a:rPr lang="en-US" dirty="0"/>
              <a:t>Talks with others without interrupting or being rude</a:t>
            </a:r>
          </a:p>
          <a:p>
            <a:pPr lvl="1"/>
            <a:r>
              <a:rPr lang="en-US" dirty="0"/>
              <a:t>Starts conversations with others by talking about things that interest them</a:t>
            </a:r>
          </a:p>
          <a:p>
            <a:pPr lvl="1"/>
            <a:r>
              <a:rPr lang="en-US" dirty="0"/>
              <a:t>Participate in conversations on topics not of interest to him/her</a:t>
            </a:r>
          </a:p>
          <a:p>
            <a:pPr lvl="1"/>
            <a:r>
              <a:rPr lang="en-US" dirty="0"/>
              <a:t>Responds to hints or indirect cues in conversations</a:t>
            </a:r>
          </a:p>
          <a:p>
            <a:pPr lvl="1"/>
            <a:r>
              <a:rPr lang="en-US" dirty="0"/>
              <a:t>Provides additional explanation, when needed, in order for someone to follow what he/she is saying</a:t>
            </a:r>
          </a:p>
          <a:p>
            <a:r>
              <a:rPr lang="en-US" dirty="0"/>
              <a:t>Play and Leisure</a:t>
            </a:r>
          </a:p>
          <a:p>
            <a:pPr lvl="1"/>
            <a:r>
              <a:rPr lang="en-US" dirty="0"/>
              <a:t>Increase in ability to play games requiring skill and decision making</a:t>
            </a:r>
          </a:p>
          <a:p>
            <a:pPr lvl="1"/>
            <a:r>
              <a:rPr lang="en-US" dirty="0"/>
              <a:t>Goes places with peers during the day and evening with supervision</a:t>
            </a:r>
          </a:p>
          <a:p>
            <a:pPr lvl="1"/>
            <a:r>
              <a:rPr lang="en-US" dirty="0"/>
              <a:t>Obtains schedule information for movies, sports event, concert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DB3FA-451E-45C1-B641-9DDAEDC8E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4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Previous messaging: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urinary GAGs remained below 30 g/mol in all participants at last time point available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info on 113-002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DB3FA-451E-45C1-B641-9DDAEDC8E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5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61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24567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0053833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15998"/>
            <a:ext cx="4114800" cy="5054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26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E9C72B-38B6-E448-97A7-FB1B0C49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7838"/>
            <a:ext cx="10515600" cy="1200103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212790-41E0-164A-B576-1DBBD4BE5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982" y="5681386"/>
            <a:ext cx="8274049" cy="5349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4EA8F-D20F-EA4C-B4C8-5CA2C7AEDFBD}"/>
              </a:ext>
            </a:extLst>
          </p:cNvPr>
          <p:cNvSpPr/>
          <p:nvPr userDrawn="1"/>
        </p:nvSpPr>
        <p:spPr>
          <a:xfrm>
            <a:off x="4135941" y="6297024"/>
            <a:ext cx="2202756" cy="43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2041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976268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E06EC-9D8C-4477-B0A0-E257CC5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5998"/>
            <a:ext cx="2743200" cy="5054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DAFF4-DF1E-4005-8832-46A8A783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5998"/>
            <a:ext cx="4114800" cy="5054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60D28-5FDA-456E-BB58-095E14DE4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721395"/>
            <a:ext cx="4446181" cy="1155134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13E7B9-897E-4ED7-BBE5-D49F41AD8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50957"/>
            <a:ext cx="4446181" cy="57655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863C6-26B3-4A7D-838D-AE0A5D6E1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00" y="6215997"/>
            <a:ext cx="2628484" cy="505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74A24-8401-4044-AA27-C78A5FBD3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897" t="1821" b="2361"/>
          <a:stretch/>
        </p:blipFill>
        <p:spPr>
          <a:xfrm>
            <a:off x="5367130" y="0"/>
            <a:ext cx="6824870" cy="59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2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8248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1354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89066"/>
            <a:ext cx="11124565" cy="4200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4" y="6262033"/>
            <a:ext cx="105822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3593369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1" y="1606118"/>
            <a:ext cx="11117132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1211" y="2294382"/>
            <a:ext cx="11110783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1487927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133785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4565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1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4415481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521208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3"/>
          </p:nvPr>
        </p:nvSpPr>
        <p:spPr>
          <a:xfrm>
            <a:off x="521208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06151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03547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E9C72B-38B6-E448-97A7-FB1B0C49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7838"/>
            <a:ext cx="10515600" cy="1200103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212790-41E0-164A-B576-1DBBD4BE5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982" y="5681386"/>
            <a:ext cx="8274049" cy="5349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4EA8F-D20F-EA4C-B4C8-5CA2C7AEDFBD}"/>
              </a:ext>
            </a:extLst>
          </p:cNvPr>
          <p:cNvSpPr/>
          <p:nvPr userDrawn="1"/>
        </p:nvSpPr>
        <p:spPr>
          <a:xfrm>
            <a:off x="4135941" y="6297024"/>
            <a:ext cx="2202756" cy="43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23756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521208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43"/>
          </p:nvPr>
        </p:nvSpPr>
        <p:spPr>
          <a:xfrm>
            <a:off x="521208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5" y="1024977"/>
            <a:ext cx="111061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8539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9017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8248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8BFABD0-26E9-4742-AA97-476D578738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164" y="6262033"/>
            <a:ext cx="105822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3617156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9964-1DEE-BE58-0AF7-77648B0B1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969D6-8D8A-E55F-8BD7-F555C0845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124DE-09FA-48E7-C000-F532EA78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8CAB0-C48D-C6B7-9551-3E3C5DF0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CD7EA-28A4-E6EA-E800-53163ACA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36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3968-F79D-B249-4CB2-16234CD2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BA982-EC3D-D054-7F06-8FBAA7C2F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B12FB-1700-0839-65A8-C0FC0335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E77AB-72ED-62DD-979D-B05B4660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DDBB5-5238-F14C-8A57-52A8E987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87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A61B-AEC9-2AE8-E16E-16E594AF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5B57-D148-6E0C-8D5D-8E41825A8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505F1-41E5-94C5-4473-82D78E1A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CE929-F4BF-5DFD-CA41-B5994FA0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0FCC3-5AEA-D912-7E10-D8B4E4B9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52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1AAA-EAE3-4CD4-1A69-81587CEC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78EE-69EA-3A41-24D9-4316F3E46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4DDDF-08B8-561B-4E2A-D48E0CDBB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309D5-6F46-05C8-7380-DE85D0F5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424BB-0356-E16A-3B98-76E30BDD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3647F-9F2D-7604-6869-C505CF51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04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86B3-6991-02FC-F62C-4EE4CBCB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37D6A-A6F1-D5A6-E100-F525CBECC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2D46D-43CF-7FE6-8F41-6D33688D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21E99-3BFD-F8AC-F027-A2BD996DF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A128A-899F-0E1C-7FE6-BBF0F9C6D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8767B-8A7C-BAA0-BC80-0AB36562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38F6E-D78C-0CDE-9223-423BFC77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C7A8A-55C6-B27B-3F9E-7A0BC825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44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2342-C0B5-A174-0721-6D49FBEA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64848-691E-B480-5AF2-D67CF8A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147BD-AB75-615E-2DB2-764A1971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6DDE-7B48-734B-F20C-0BA1B06C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52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48718-1148-A4FC-AF05-4053B9A0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F7DA2-DEB6-1EF3-5F3A-97B63BF9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F856E-3E7D-E86A-D42E-ACBCBB48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8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EB8C-CFE9-0DF2-F045-3A5E842F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0A1E-DAE8-8016-D6D0-8B55A4E5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1D6EA-C5C8-5AD4-DC3E-D55EE9545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BF0A8-60B5-6911-D0CD-52FEB3FC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CE394-2BCA-4818-AB72-66DFC99C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4F93D-5D66-5848-D1CA-DE313916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327682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47DC-2A38-2280-5DAF-F47859FA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06E20-0F26-59CC-9C2D-457240B9C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2EA13-C459-6768-D05F-FB35CD50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B7506-DD96-20EB-1DB6-CD63BAF9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F54A1-6E97-0E22-D37A-767477F4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72227-536E-3856-9979-2C50A3BF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72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DC6-F24E-7EBF-EF28-A4555DDB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45832-899C-5AAB-2B2A-3603325E0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5AAC6-7969-C454-8FD8-2B3AC0F1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AB642-B09E-69AE-9F1D-3E3E820A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030CC-FAB9-6AA6-44EA-3B41C297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47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4E49F-6127-AF02-579F-874CCD350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211FC-0A14-57DC-EA62-A99041704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FFF4-E65F-58DE-2A5C-8D4320D1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4AFEC-336B-8A51-3A9D-08A220C3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75BD-16DF-AC9E-3273-A987D5F8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2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A086081-FE53-C14C-A3BC-197A268F8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215998"/>
            <a:ext cx="4114800" cy="505477"/>
          </a:xfrm>
        </p:spPr>
        <p:txBody>
          <a:bodyPr anchor="ctr">
            <a:normAutofit/>
          </a:bodyPr>
          <a:lstStyle>
            <a:lvl1pPr marL="0" indent="0" algn="l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3828754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A529-21BB-B7B3-75C1-9FC57515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2A40A-B74C-21C2-FBEF-7551B8EF8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6D4A-EAE3-0649-63CE-C794DF82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3C44-8EB5-07AC-9BED-881335BE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475F-19CD-C599-E7AA-3E58FA4E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684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238B-BE69-8EEC-6C59-417B781D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00AB-DDDD-18F4-0F3A-4058AC495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5AE49-DD10-5E9D-B3E5-C45BEE7A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8A7A4-1619-EDAF-9F87-FC603CB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3D470-D8D5-00EA-C2B8-0DA2A434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76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98B8-8CD0-19DD-1AE1-3D59D01C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2A689-2479-4C9B-79C1-6B36377CF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E326-902B-F518-C61C-54138CDB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18FF3-C821-F52F-3333-2B35EA57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3D66B-649B-FD74-71E5-4057D9AA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477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BB70-576E-57B5-17E8-91918EB4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348F-FAE0-F49E-8D31-B98F3DE5F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94EF5-F7E5-6EFE-06FF-BD595ABE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4A0AD-0EF3-0C5F-2079-B0EF5C011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ADEBE-B34C-9D66-1449-A0523453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8A4AC-695F-9D58-8DCA-B6D42BF5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369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17CF-3D67-A247-2300-EF601AF9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94BFD-8131-F54F-8436-9A6514673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15FB7-5167-86D3-D239-7DF82B71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06A11-468F-1123-A670-D51D19E32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9AC78-5F18-780D-3BC3-0C7AD0AE5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C25A7-0B40-7E58-2C22-D61B2441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6BFDD-B0DE-DA1D-2B9C-86ABD27D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D6B3A-8285-5FE7-A501-27935C18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860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DBB9-1E49-A44A-B227-D77B202B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3DAE2-35E1-52D7-B524-87A4EB30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EBC4A-AF4C-B096-783C-ABE4CEBB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A50A1-7E09-A1E3-3D0E-C165882B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E06EC-9D8C-4477-B0A0-E257CC5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5998"/>
            <a:ext cx="2743200" cy="5054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DAFF4-DF1E-4005-8832-46A8A783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5998"/>
            <a:ext cx="4114800" cy="5054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60D28-5FDA-456E-BB58-095E14DE4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721395"/>
            <a:ext cx="4446181" cy="1155134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13E7B9-897E-4ED7-BBE5-D49F41AD8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50957"/>
            <a:ext cx="4446181" cy="57655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863C6-26B3-4A7D-838D-AE0A5D6E1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00" y="6215997"/>
            <a:ext cx="2628484" cy="505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174A24-8401-4044-AA27-C78A5FBD3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897" t="1821" b="2361"/>
          <a:stretch/>
        </p:blipFill>
        <p:spPr>
          <a:xfrm>
            <a:off x="5367130" y="0"/>
            <a:ext cx="6824870" cy="59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102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BF315-FC73-5DCB-D447-4807131F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30FD2-0D61-D6A1-FFD0-0FE6895D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7C48-9408-879F-ED89-1080E86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4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73B9B-4971-A37F-6A08-EB54B8D4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E1AE8-D6EE-80C2-4203-9C150205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275E8-F33A-9B49-36FA-33E9E9862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FA640-94DF-9C8C-9066-33120CBA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BDF3A-D3EA-4729-A61D-4A418191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849DD-D228-F84D-6FE5-9F820855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268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9CBE-0D4A-B50F-DFD0-D9A3BA99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93248-4831-3926-5444-60F3F9D9B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1444A-3FA3-C240-7887-B55961E4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9291C-93E0-5B53-E874-DA9C7CED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44885-DB96-88F4-4204-CA2C4727E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EFEDF-5B00-113C-984E-502C3E61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26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527F-2C01-E755-09A0-F2453E5B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CC298-3982-50EF-B0F1-EEC109C82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C0BB-3D58-114E-408B-DF20E77E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E8CF-88C9-5181-0463-BDD40DB7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2F1EC-F7E5-4F59-F849-4E4B9432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931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7C2B7-115E-033D-8371-1E997EECD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2E07A-60A0-B502-0818-29C18D60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4977E-B6F1-A820-2BB6-A87098DE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11F4B-86C5-4C88-AADB-1AE4B3C25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89132-84EE-F1BB-FD37-25EEDF45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5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16180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8248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572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89066"/>
            <a:ext cx="11124565" cy="4200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4" y="6262033"/>
            <a:ext cx="105822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0358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1" y="1606118"/>
            <a:ext cx="11117132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1211" y="2294382"/>
            <a:ext cx="11110783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823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27452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4565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1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42997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521208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3"/>
          </p:nvPr>
        </p:nvSpPr>
        <p:spPr>
          <a:xfrm>
            <a:off x="521208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06151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1724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55876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521208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43"/>
          </p:nvPr>
        </p:nvSpPr>
        <p:spPr>
          <a:xfrm>
            <a:off x="521208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5" y="1024977"/>
            <a:ext cx="111061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8539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955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8248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8BFABD0-26E9-4742-AA97-476D578738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164" y="6262033"/>
            <a:ext cx="105822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090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3"/>
            <a:ext cx="11128248" cy="2481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30613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125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13"/>
              </a:spcBef>
              <a:buNone/>
              <a:defRPr sz="56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425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409700" y="4446007"/>
            <a:ext cx="9372600" cy="1057274"/>
          </a:xfrm>
        </p:spPr>
        <p:txBody>
          <a:bodyPr anchor="b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09700" y="5604086"/>
            <a:ext cx="9372600" cy="4572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357"/>
              </a:spcBef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2838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477230-2258-4E40-BD1E-411000F88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830" b="47198"/>
          <a:stretch/>
        </p:blipFill>
        <p:spPr>
          <a:xfrm>
            <a:off x="0" y="0"/>
            <a:ext cx="12192000" cy="420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3BA31-7F17-4A38-9303-4B8E25976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276" y="6280202"/>
            <a:ext cx="2335754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88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2602678-969C-4B62-A832-B0705575DD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158" y="1282702"/>
            <a:ext cx="11124565" cy="4614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543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02FBA79-29FE-43AA-A254-6AFD8A8915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158" y="1282702"/>
            <a:ext cx="5412739" cy="4614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9E7200D-6E7E-479B-94C5-ECA0E6D3E9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29986" y="1282702"/>
            <a:ext cx="5412739" cy="4614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52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AAFE91-87F0-4B98-A922-B104E8EA17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1210" y="1284906"/>
            <a:ext cx="11118298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56D0C39B-DE34-43E4-90FC-76CE7FD8E1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158" y="1670050"/>
            <a:ext cx="11118298" cy="42274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87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AAFE91-87F0-4B98-A922-B104E8EA17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1210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8EF332D-7194-401F-A828-9C244AAC9D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9985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63B13C50-CCD9-4978-ACD0-A7B019F2A4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158" y="1670050"/>
            <a:ext cx="5409691" cy="42274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BE06D36-1976-485D-8538-04A3CECE94E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9984" y="1670050"/>
            <a:ext cx="5409691" cy="42274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01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AAFE91-87F0-4B98-A922-B104E8EA17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1210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8EF332D-7194-401F-A828-9C244AAC9D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9985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FEA0F27-15A5-4E37-B5D4-903068DB97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6936" y="3664468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4FCF9CC-E07F-4773-9EBC-161EFF021A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158" y="1670050"/>
            <a:ext cx="5409691" cy="42274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E215DD5-D16D-4AC2-9007-B9E7AFD93D9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26935" y="1670050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B75D5A5F-BAE2-41FF-8BD3-B44E134E896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26935" y="4049612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73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AAFE91-87F0-4B98-A922-B104E8EA17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1210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8EF332D-7194-401F-A828-9C244AAC9D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9985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FEA0F27-15A5-4E37-B5D4-903068DB97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329" y="3664468"/>
            <a:ext cx="5406644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9925CADB-77D5-420D-8E3A-ADB24DB87B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5282" y="1670050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BE05EEB-4E3C-4CD4-B075-DCD8C501DA0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5282" y="4049612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1FD276F7-4FC5-4C9E-824C-57E383EAF4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9985" y="1670050"/>
            <a:ext cx="5409691" cy="422741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99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olec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2E759D-062A-42C7-A4CB-321B35345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9152" y="4614530"/>
            <a:ext cx="1952847" cy="22434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5E0D1E-455F-4F1D-8656-6C5D0FA654CA}"/>
              </a:ext>
            </a:extLst>
          </p:cNvPr>
          <p:cNvSpPr/>
          <p:nvPr userDrawn="1"/>
        </p:nvSpPr>
        <p:spPr bwMode="gray">
          <a:xfrm>
            <a:off x="1275907" y="6002657"/>
            <a:ext cx="2766704" cy="8553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0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59E43-FF4B-45F4-A965-C19D34B22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48716"/>
            <a:ext cx="1952847" cy="250928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32BA5B-EF90-421C-84E0-469A3DBC61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1" y="6166011"/>
            <a:ext cx="2802719" cy="493743"/>
          </a:xfrm>
          <a:prstGeom prst="rect">
            <a:avLst/>
          </a:prstGeom>
        </p:spPr>
      </p:pic>
      <p:sp>
        <p:nvSpPr>
          <p:cNvPr id="14" name="Slide Number Placeholder 7"/>
          <p:cNvSpPr txBox="1">
            <a:spLocks/>
          </p:cNvSpPr>
          <p:nvPr userDrawn="1"/>
        </p:nvSpPr>
        <p:spPr bwMode="gray">
          <a:xfrm>
            <a:off x="11260361" y="6518696"/>
            <a:ext cx="417363" cy="219456"/>
          </a:xfrm>
          <a:prstGeom prst="rect">
            <a:avLst/>
          </a:prstGeom>
        </p:spPr>
        <p:txBody>
          <a:bodyPr vert="horz" wrap="square" lIns="0" tIns="34290" rIns="0" bIns="34290" rtlCol="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6A8AC4F-290F-4FE7-B41E-46B33FDE3276}" type="slidenum">
              <a:rPr lang="en-US" sz="750" smtClean="0">
                <a:solidFill>
                  <a:schemeClr val="tx2"/>
                </a:solidFill>
                <a:latin typeface="Calibri" panose="020F0502020204030204" pitchFamily="34" charset="0"/>
              </a:rPr>
              <a:pPr algn="r"/>
              <a:t>‹#›</a:t>
            </a:fld>
            <a:r>
              <a:rPr lang="en-US" sz="750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sz="7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56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AAFE91-87F0-4B98-A922-B104E8EA17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1210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FEA0F27-15A5-4E37-B5D4-903068DB97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329" y="3664468"/>
            <a:ext cx="5406644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E7D768F-5DB3-47A6-8199-1B3925015A3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9985" y="1284906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EC5D7C0-941E-4B02-AC99-F3F83552155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226936" y="3664468"/>
            <a:ext cx="5409691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B3222F3-3DF8-42F2-81B3-DECAB00A43F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5282" y="1670050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6942B27-3428-4568-AC26-950EBB8D902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5282" y="4049612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CD50B43-A45E-4405-86D8-64C43F9166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26936" y="1670050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F75DC16B-2AF8-48E0-AE48-C092BD47F60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26936" y="4049612"/>
            <a:ext cx="5409691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281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155950" y="6256791"/>
            <a:ext cx="7975599" cy="415018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spcBef>
                <a:spcPts val="150"/>
              </a:spcBef>
              <a:buNone/>
              <a:defRPr sz="8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72EFA0-648A-464A-B270-5474BA2284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AAFE91-87F0-4B98-A922-B104E8EA17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1210" y="1284906"/>
            <a:ext cx="11118298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FEA0F27-15A5-4E37-B5D4-903068DB97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8328" y="3664468"/>
            <a:ext cx="11112035" cy="33375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8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38F608-0A22-4ADA-B520-7E701AF267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5282" y="1670050"/>
            <a:ext cx="11124226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DFDE766-36EC-4239-BC0A-2FA446A997C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5282" y="4049612"/>
            <a:ext cx="11124226" cy="184785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 marL="462034" indent="-195585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chemeClr val="accent3"/>
              </a:buClr>
              <a:defRPr/>
            </a:lvl3pPr>
            <a:lvl4pPr marL="919817" indent="-204089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/>
            </a:lvl4pPr>
            <a:lvl5pPr>
              <a:buClr>
                <a:schemeClr val="bg1">
                  <a:lumMod val="65000"/>
                </a:schemeClr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461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89066"/>
            <a:ext cx="11124565" cy="4200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4" y="6262033"/>
            <a:ext cx="105822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181344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F567F-2564-4755-819E-D63A86D33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54C2-DEAA-7343-B5EC-4E82B2C89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2E7F2-3A54-4E24-9083-7FEE1C093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12191999" cy="6873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07983F-525D-4642-A444-78FFB5DBFF2C}"/>
              </a:ext>
            </a:extLst>
          </p:cNvPr>
          <p:cNvSpPr/>
          <p:nvPr userDrawn="1"/>
        </p:nvSpPr>
        <p:spPr>
          <a:xfrm>
            <a:off x="0" y="1"/>
            <a:ext cx="12192000" cy="6873453"/>
          </a:xfrm>
          <a:prstGeom prst="rect">
            <a:avLst/>
          </a:prstGeom>
          <a:gradFill>
            <a:gsLst>
              <a:gs pos="100000">
                <a:schemeClr val="tx1">
                  <a:alpha val="36000"/>
                </a:schemeClr>
              </a:gs>
              <a:gs pos="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DFE87-3262-428B-9DF0-BEC9EF43F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701" y="754127"/>
            <a:ext cx="4011987" cy="77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1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8248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8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89066"/>
            <a:ext cx="11124565" cy="4200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4" y="6262033"/>
            <a:ext cx="105822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1385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1" y="1606118"/>
            <a:ext cx="11117132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1211" y="2294382"/>
            <a:ext cx="11110783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473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245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102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4565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1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8758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521208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3"/>
          </p:nvPr>
        </p:nvSpPr>
        <p:spPr>
          <a:xfrm>
            <a:off x="521208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2"/>
            <a:ext cx="5440680" cy="3533333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7"/>
            <a:ext cx="11106151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57960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1475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0" y="1352118"/>
            <a:ext cx="11117132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7559" y="1687090"/>
            <a:ext cx="11110783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2313391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/>
          </p:nvPr>
        </p:nvSpPr>
        <p:spPr>
          <a:xfrm>
            <a:off x="521208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43"/>
          </p:nvPr>
        </p:nvSpPr>
        <p:spPr>
          <a:xfrm>
            <a:off x="521208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606118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774100"/>
            <a:ext cx="5440680" cy="640080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544237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20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2294386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4464429"/>
            <a:ext cx="5440680" cy="1363221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517525" indent="-209550">
              <a:spcBef>
                <a:spcPts val="700"/>
              </a:spcBef>
              <a:defRPr sz="1600"/>
            </a:lvl2pPr>
            <a:lvl3pPr marL="844550" indent="-179388">
              <a:spcBef>
                <a:spcPts val="300"/>
              </a:spcBef>
              <a:defRPr sz="1400"/>
            </a:lvl3pPr>
            <a:lvl4pPr marL="1023938" indent="-109538">
              <a:spcBef>
                <a:spcPts val="200"/>
              </a:spcBef>
              <a:defRPr sz="1200"/>
            </a:lvl4pPr>
            <a:lvl5pPr marL="1243013" indent="-130175">
              <a:spcBef>
                <a:spcPts val="100"/>
              </a:spcBef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5" y="1024977"/>
            <a:ext cx="11106167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6263640"/>
            <a:ext cx="108539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9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039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633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3"/>
            <a:ext cx="11128248" cy="2481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30613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125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13"/>
              </a:spcBef>
              <a:buNone/>
              <a:defRPr sz="56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817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2C6F3-9FE5-D64A-A23A-C7005A21C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00" y="6215998"/>
            <a:ext cx="3504645" cy="505477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A086081-FE53-C14C-A3BC-197A268F8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215998"/>
            <a:ext cx="4114800" cy="505477"/>
          </a:xfrm>
        </p:spPr>
        <p:txBody>
          <a:bodyPr anchor="ctr">
            <a:normAutofit/>
          </a:bodyPr>
          <a:lstStyle>
            <a:lvl1pPr marL="0" indent="0" algn="l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833216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15998"/>
            <a:ext cx="4114800" cy="5054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52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E9C72B-38B6-E448-97A7-FB1B0C49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7838"/>
            <a:ext cx="10515600" cy="1200103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212790-41E0-164A-B576-1DBBD4BE5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982" y="5681386"/>
            <a:ext cx="8274049" cy="5349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4EA8F-D20F-EA4C-B4C8-5CA2C7AEDFBD}"/>
              </a:ext>
            </a:extLst>
          </p:cNvPr>
          <p:cNvSpPr/>
          <p:nvPr userDrawn="1"/>
        </p:nvSpPr>
        <p:spPr>
          <a:xfrm>
            <a:off x="4135941" y="6297024"/>
            <a:ext cx="2202756" cy="43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93054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A086081-FE53-C14C-A3BC-197A268F8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215998"/>
            <a:ext cx="4114800" cy="505477"/>
          </a:xfrm>
        </p:spPr>
        <p:txBody>
          <a:bodyPr anchor="ctr">
            <a:normAutofit/>
          </a:bodyPr>
          <a:lstStyle>
            <a:lvl1pPr marL="0" indent="0" algn="l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983389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5F567F-2564-4755-819E-D63A86D33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F54C2-DEAA-7343-B5EC-4E82B2C89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2E7F2-3A54-4E24-9083-7FEE1C093B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12191999" cy="6873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07983F-525D-4642-A444-78FFB5DBFF2C}"/>
              </a:ext>
            </a:extLst>
          </p:cNvPr>
          <p:cNvSpPr/>
          <p:nvPr userDrawn="1"/>
        </p:nvSpPr>
        <p:spPr>
          <a:xfrm>
            <a:off x="0" y="1"/>
            <a:ext cx="12192000" cy="6873453"/>
          </a:xfrm>
          <a:prstGeom prst="rect">
            <a:avLst/>
          </a:prstGeom>
          <a:gradFill>
            <a:gsLst>
              <a:gs pos="100000">
                <a:schemeClr val="tx1">
                  <a:alpha val="36000"/>
                </a:schemeClr>
              </a:gs>
              <a:gs pos="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57769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24567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117090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0" y="1352118"/>
            <a:ext cx="11117132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7559" y="1687090"/>
            <a:ext cx="11110783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1297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161489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066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4565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85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711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5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6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84882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Molec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2E759D-062A-42C7-A4CB-321B35345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9152" y="4614530"/>
            <a:ext cx="1952847" cy="22434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5E0D1E-455F-4F1D-8656-6C5D0FA654CA}"/>
              </a:ext>
            </a:extLst>
          </p:cNvPr>
          <p:cNvSpPr/>
          <p:nvPr userDrawn="1"/>
        </p:nvSpPr>
        <p:spPr bwMode="gray">
          <a:xfrm>
            <a:off x="1275907" y="6002657"/>
            <a:ext cx="2766704" cy="8553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0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59E43-FF4B-45F4-A965-C19D34B22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48716"/>
            <a:ext cx="1952847" cy="250928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32BA5B-EF90-421C-84E0-469A3DBC61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1" y="6166011"/>
            <a:ext cx="2802719" cy="493743"/>
          </a:xfrm>
          <a:prstGeom prst="rect">
            <a:avLst/>
          </a:prstGeom>
        </p:spPr>
      </p:pic>
      <p:sp>
        <p:nvSpPr>
          <p:cNvPr id="14" name="Slide Number Placeholder 7"/>
          <p:cNvSpPr txBox="1">
            <a:spLocks/>
          </p:cNvSpPr>
          <p:nvPr userDrawn="1"/>
        </p:nvSpPr>
        <p:spPr bwMode="gray">
          <a:xfrm>
            <a:off x="11260361" y="6518696"/>
            <a:ext cx="417363" cy="219456"/>
          </a:xfrm>
          <a:prstGeom prst="rect">
            <a:avLst/>
          </a:prstGeom>
        </p:spPr>
        <p:txBody>
          <a:bodyPr vert="horz" wrap="square" lIns="0" tIns="34290" rIns="0" bIns="34290" rtlCol="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6A8AC4F-290F-4FE7-B41E-46B33FDE3276}" type="slidenum">
              <a:rPr lang="en-US" sz="750" smtClean="0">
                <a:solidFill>
                  <a:schemeClr val="tx2"/>
                </a:solidFill>
                <a:latin typeface="Calibri" panose="020F0502020204030204" pitchFamily="34" charset="0"/>
              </a:rPr>
              <a:pPr algn="r"/>
              <a:t>‹#›</a:t>
            </a:fld>
            <a:r>
              <a:rPr lang="en-US" sz="750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sz="7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06151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844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46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7"/>
          </p:nvPr>
        </p:nvSpPr>
        <p:spPr>
          <a:xfrm>
            <a:off x="6200563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3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2"/>
            <a:ext cx="111061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7151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52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5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55"/>
          </p:nvPr>
        </p:nvSpPr>
        <p:spPr>
          <a:xfrm>
            <a:off x="6200563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56"/>
          </p:nvPr>
        </p:nvSpPr>
        <p:spPr>
          <a:xfrm>
            <a:off x="6200563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8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0" y="1352118"/>
            <a:ext cx="11117132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7559" y="1684549"/>
            <a:ext cx="11110783" cy="4114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24567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7081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24567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0543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E9C72B-38B6-E448-97A7-FB1B0C49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7838"/>
            <a:ext cx="10515600" cy="1200103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3212790-41E0-164A-B576-1DBBD4BE5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8982" y="5681386"/>
            <a:ext cx="8274049" cy="53498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4EA8F-D20F-EA4C-B4C8-5CA2C7AEDFBD}"/>
              </a:ext>
            </a:extLst>
          </p:cNvPr>
          <p:cNvSpPr/>
          <p:nvPr userDrawn="1"/>
        </p:nvSpPr>
        <p:spPr>
          <a:xfrm>
            <a:off x="4135941" y="6297024"/>
            <a:ext cx="2202756" cy="43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24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4565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85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978948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039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49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7"/>
            <a:ext cx="11128248" cy="374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8BFABD0-26E9-4742-AA97-476D578738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164" y="6262033"/>
            <a:ext cx="10582228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344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3"/>
            <a:ext cx="11128248" cy="2481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306134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125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306134" rtl="0" eaLnBrk="0" fontAlgn="base" hangingPunct="0">
              <a:lnSpc>
                <a:spcPts val="2143"/>
              </a:lnSpc>
              <a:spcBef>
                <a:spcPct val="0"/>
              </a:spcBef>
              <a:spcAft>
                <a:spcPct val="0"/>
              </a:spcAft>
              <a:buNone/>
              <a:defRPr lang="en-US" sz="2015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3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13"/>
              </a:spcBef>
              <a:buNone/>
              <a:defRPr sz="563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548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409700" y="4553660"/>
            <a:ext cx="9372600" cy="832372"/>
          </a:xfrm>
        </p:spPr>
        <p:txBody>
          <a:bodyPr anchor="b"/>
          <a:lstStyle>
            <a:lvl1pPr algn="ctr"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09700" y="5449186"/>
            <a:ext cx="9372600" cy="640080"/>
          </a:xfrm>
        </p:spPr>
        <p:txBody>
          <a:bodyPr anchor="t"/>
          <a:lstStyle>
            <a:lvl1pPr marL="0" indent="0" algn="ctr">
              <a:spcBef>
                <a:spcPts val="357"/>
              </a:spcBef>
              <a:buNone/>
              <a:defRPr sz="1350" b="1" i="1">
                <a:solidFill>
                  <a:schemeClr val="tx2"/>
                </a:solidFill>
              </a:defRPr>
            </a:lvl1pPr>
            <a:lvl2pPr marL="4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2838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 dirty="0"/>
          </a:p>
        </p:txBody>
      </p:sp>
      <p:sp>
        <p:nvSpPr>
          <p:cNvPr id="12" name="TextBox 11"/>
          <p:cNvSpPr txBox="1"/>
          <p:nvPr userDrawn="1"/>
        </p:nvSpPr>
        <p:spPr bwMode="gray">
          <a:xfrm>
            <a:off x="4870589" y="6485942"/>
            <a:ext cx="245082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REGENXBIO Inc. Confidential</a:t>
            </a:r>
          </a:p>
        </p:txBody>
      </p:sp>
      <p:sp>
        <p:nvSpPr>
          <p:cNvPr id="14" name="Title 2"/>
          <p:cNvSpPr txBox="1">
            <a:spLocks/>
          </p:cNvSpPr>
          <p:nvPr userDrawn="1"/>
        </p:nvSpPr>
        <p:spPr bwMode="auto">
          <a:xfrm>
            <a:off x="3945835" y="3998533"/>
            <a:ext cx="4300331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u="none">
                <a:solidFill>
                  <a:srgbClr val="1950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19508B"/>
                </a:solidFill>
                <a:latin typeface="Perpetua" pitchFamily="18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Leader in AAV gene therapy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4680" y="3253479"/>
            <a:ext cx="5882640" cy="7772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gray">
          <a:xfrm>
            <a:off x="4877105" y="6658381"/>
            <a:ext cx="245082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rgbClr val="FF0000"/>
                </a:solidFill>
                <a:latin typeface="+mn-lt"/>
              </a:rPr>
              <a:t>WORKING DRAFT</a:t>
            </a:r>
          </a:p>
        </p:txBody>
      </p:sp>
    </p:spTree>
    <p:extLst>
      <p:ext uri="{BB962C8B-B14F-4D97-AF65-F5344CB8AC3E}">
        <p14:creationId xmlns:p14="http://schemas.microsoft.com/office/powerpoint/2010/main" val="7143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0791" y="4523209"/>
            <a:ext cx="9601200" cy="621669"/>
          </a:xfrm>
        </p:spPr>
        <p:txBody>
          <a:bodyPr anchor="b"/>
          <a:lstStyle>
            <a:lvl1pPr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00791" y="5208029"/>
            <a:ext cx="9601200" cy="640080"/>
          </a:xfrm>
        </p:spPr>
        <p:txBody>
          <a:bodyPr anchor="t"/>
          <a:lstStyle>
            <a:lvl1pPr marL="0" indent="0" algn="l">
              <a:spcBef>
                <a:spcPts val="357"/>
              </a:spcBef>
              <a:buNone/>
              <a:defRPr sz="1350" b="1">
                <a:solidFill>
                  <a:schemeClr val="tx2"/>
                </a:solidFill>
              </a:defRPr>
            </a:lvl1pPr>
            <a:lvl2pPr marL="4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Box 14"/>
          <p:cNvSpPr txBox="1"/>
          <p:nvPr userDrawn="1"/>
        </p:nvSpPr>
        <p:spPr bwMode="gray">
          <a:xfrm>
            <a:off x="4870589" y="6485942"/>
            <a:ext cx="245082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REGENXBIO Inc. 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35" y="3470127"/>
            <a:ext cx="58826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0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4549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4549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24567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302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4549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4549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3967962"/>
            <a:ext cx="5440680" cy="1831387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4565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1" y="5868629"/>
            <a:ext cx="1112449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986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06151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46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7"/>
          </p:nvPr>
        </p:nvSpPr>
        <p:spPr>
          <a:xfrm>
            <a:off x="6200563" y="1684549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4549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67962"/>
            <a:ext cx="5440680" cy="1831387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5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06151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844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46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7"/>
          </p:nvPr>
        </p:nvSpPr>
        <p:spPr>
          <a:xfrm>
            <a:off x="6200563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9520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2"/>
            <a:ext cx="111061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52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5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4549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67962"/>
            <a:ext cx="5440680" cy="1831387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55"/>
          </p:nvPr>
        </p:nvSpPr>
        <p:spPr>
          <a:xfrm>
            <a:off x="6200563" y="1684549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56"/>
          </p:nvPr>
        </p:nvSpPr>
        <p:spPr>
          <a:xfrm>
            <a:off x="6200563" y="3967962"/>
            <a:ext cx="5440680" cy="1831387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7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9BDA8F-3B12-DC42-B41B-D214985BC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13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6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5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4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rgbClr val="34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LIDE_ACCENT_CHOCO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9A03017-0DA7-2247-AEF6-ACD20A8A12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6080" y="3880010"/>
            <a:ext cx="6725920" cy="325651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00.00.00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DF918B-4080-FA48-9965-E73CB50E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6080" y="2774609"/>
            <a:ext cx="6725920" cy="109635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200" b="0" i="0" spc="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130800" y="2743200"/>
            <a:ext cx="0" cy="1463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OC_Logo_RGB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0" y="2761196"/>
            <a:ext cx="4108450" cy="11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E80A-3986-FC4B-A547-8DC058C19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453" y="1825625"/>
            <a:ext cx="5531347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7DA30-96A6-1D4E-BFEE-C0737CA28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34399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F62738-8DF1-E642-8DCD-13DFB31F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53" y="365125"/>
            <a:ext cx="11215094" cy="1325563"/>
          </a:xfrm>
        </p:spPr>
        <p:txBody>
          <a:bodyPr>
            <a:normAutofit/>
          </a:bodyPr>
          <a:lstStyle>
            <a:lvl1pPr>
              <a:defRPr sz="40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1F62738-8DF1-E642-8DCD-13DFB31F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65125"/>
            <a:ext cx="7138057" cy="1325563"/>
          </a:xfrm>
        </p:spPr>
        <p:txBody>
          <a:bodyPr>
            <a:normAutofit/>
          </a:bodyPr>
          <a:lstStyle>
            <a:lvl1pPr>
              <a:defRPr sz="40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FAC1B7-7A7F-244A-985F-8905B0C6413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7680" y="1825625"/>
            <a:ext cx="7138057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97E72FB-715D-4746-9924-1F3FCC5244B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37366" y="0"/>
            <a:ext cx="4254633" cy="68580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1F62738-8DF1-E642-8DCD-13DFB31F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65125"/>
            <a:ext cx="7138057" cy="1325563"/>
          </a:xfrm>
        </p:spPr>
        <p:txBody>
          <a:bodyPr>
            <a:normAutofit/>
          </a:bodyPr>
          <a:lstStyle>
            <a:lvl1pPr>
              <a:defRPr sz="40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FAC1B7-7A7F-244A-985F-8905B0C6413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7680" y="1825625"/>
            <a:ext cx="7138057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7E72FB-715D-4746-9924-1F3FCC5244B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37366" y="3427475"/>
            <a:ext cx="4254633" cy="3430526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97E72FB-715D-4746-9924-1F3FCC5244B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37366" y="0"/>
            <a:ext cx="4254633" cy="3430526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1F62738-8DF1-E642-8DCD-13DFB31F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65125"/>
            <a:ext cx="7138057" cy="1325563"/>
          </a:xfrm>
        </p:spPr>
        <p:txBody>
          <a:bodyPr>
            <a:normAutofit/>
          </a:bodyPr>
          <a:lstStyle>
            <a:lvl1pPr>
              <a:defRPr sz="40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FAC1B7-7A7F-244A-985F-8905B0C6413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7680" y="1825625"/>
            <a:ext cx="7138057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97E72FB-715D-4746-9924-1F3FCC5244B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37367" y="3427475"/>
            <a:ext cx="2124774" cy="3430526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97E72FB-715D-4746-9924-1F3FCC5244B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37366" y="0"/>
            <a:ext cx="4254633" cy="3430526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97E72FB-715D-4746-9924-1F3FCC5244B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0067226" y="3427475"/>
            <a:ext cx="2124774" cy="3430526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9329D0-097E-4591-97D6-2601E70ED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17732"/>
            <a:ext cx="12192000" cy="50402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F62738-8DF1-E642-8DCD-13DFB31F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65125"/>
            <a:ext cx="11368267" cy="1325563"/>
          </a:xfrm>
        </p:spPr>
        <p:txBody>
          <a:bodyPr>
            <a:normAutofit/>
          </a:bodyPr>
          <a:lstStyle>
            <a:lvl1pPr>
              <a:defRPr sz="40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2"/>
            <a:ext cx="111061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7151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52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5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55"/>
          </p:nvPr>
        </p:nvSpPr>
        <p:spPr>
          <a:xfrm>
            <a:off x="6200563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56"/>
          </p:nvPr>
        </p:nvSpPr>
        <p:spPr>
          <a:xfrm>
            <a:off x="6200563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92182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733B8-09BF-4A0A-918F-A6246B8F8C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00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1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LIDE_ACCENT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ACCENT_GRA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|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ACCENT_CHOCO_BLU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DF918B-4080-FA48-9965-E73CB50E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880" y="0"/>
            <a:ext cx="11297920" cy="5842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 i="1" spc="0" baseline="0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prstClr val="white"/>
                </a:solidFill>
              </a:rPr>
              <a:t>“Use this </a:t>
            </a:r>
            <a:r>
              <a:rPr lang="en-US" b="1" i="1" dirty="0">
                <a:solidFill>
                  <a:prstClr val="white"/>
                </a:solidFill>
              </a:rPr>
              <a:t>Accent Page</a:t>
            </a:r>
            <a:r>
              <a:rPr lang="en-US" i="1" dirty="0">
                <a:solidFill>
                  <a:prstClr val="white"/>
                </a:solidFill>
              </a:rPr>
              <a:t> to place emphasis or call attention to a big statement, message or quote.”</a:t>
            </a:r>
          </a:p>
        </p:txBody>
      </p:sp>
    </p:spTree>
    <p:extLst>
      <p:ext uri="{BB962C8B-B14F-4D97-AF65-F5344CB8AC3E}">
        <p14:creationId xmlns:p14="http://schemas.microsoft.com/office/powerpoint/2010/main" val="41713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|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_ACCENT_CHOCO_GRA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DF918B-4080-FA48-9965-E73CB50E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880" y="0"/>
            <a:ext cx="11297920" cy="5842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 i="1" spc="0" baseline="0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prstClr val="white"/>
                </a:solidFill>
              </a:rPr>
              <a:t>“Use this </a:t>
            </a:r>
            <a:r>
              <a:rPr lang="en-US" b="1" i="1" dirty="0">
                <a:solidFill>
                  <a:prstClr val="white"/>
                </a:solidFill>
              </a:rPr>
              <a:t>Accent Page</a:t>
            </a:r>
            <a:r>
              <a:rPr lang="en-US" i="1" dirty="0">
                <a:solidFill>
                  <a:prstClr val="white"/>
                </a:solidFill>
              </a:rPr>
              <a:t> to place emphasis or call attention to a big statement, message or quote.”</a:t>
            </a:r>
          </a:p>
        </p:txBody>
      </p:sp>
    </p:spTree>
    <p:extLst>
      <p:ext uri="{BB962C8B-B14F-4D97-AF65-F5344CB8AC3E}">
        <p14:creationId xmlns:p14="http://schemas.microsoft.com/office/powerpoint/2010/main" val="19237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|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LIDE_ACCENT_CHOCO_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DF918B-4080-FA48-9965-E73CB50E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880" y="0"/>
            <a:ext cx="11297920" cy="5842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 i="1" spc="0" baseline="0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prstClr val="white"/>
                </a:solidFill>
              </a:rPr>
              <a:t>“Use this </a:t>
            </a:r>
            <a:r>
              <a:rPr lang="en-US" b="1" i="1" dirty="0">
                <a:solidFill>
                  <a:prstClr val="white"/>
                </a:solidFill>
              </a:rPr>
              <a:t>Accent Page</a:t>
            </a:r>
            <a:r>
              <a:rPr lang="en-US" i="1" dirty="0">
                <a:solidFill>
                  <a:prstClr val="white"/>
                </a:solidFill>
              </a:rPr>
              <a:t> to place emphasis or call attention to a big statement, message or quote.”</a:t>
            </a:r>
          </a:p>
        </p:txBody>
      </p:sp>
    </p:spTree>
    <p:extLst>
      <p:ext uri="{BB962C8B-B14F-4D97-AF65-F5344CB8AC3E}">
        <p14:creationId xmlns:p14="http://schemas.microsoft.com/office/powerpoint/2010/main" val="9977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|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LIDE_ACCENT_CHOCO_PURP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DF918B-4080-FA48-9965-E73CB50E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880" y="0"/>
            <a:ext cx="11297920" cy="5842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 i="1" spc="0" baseline="0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prstClr val="white"/>
                </a:solidFill>
              </a:rPr>
              <a:t>“Use this </a:t>
            </a:r>
            <a:r>
              <a:rPr lang="en-US" b="1" i="1" dirty="0">
                <a:solidFill>
                  <a:prstClr val="white"/>
                </a:solidFill>
              </a:rPr>
              <a:t>Accent Page</a:t>
            </a:r>
            <a:r>
              <a:rPr lang="en-US" i="1" dirty="0">
                <a:solidFill>
                  <a:prstClr val="white"/>
                </a:solidFill>
              </a:rPr>
              <a:t> to place emphasis or call attention to a big statement, message or quote.”</a:t>
            </a:r>
          </a:p>
        </p:txBody>
      </p:sp>
    </p:spTree>
    <p:extLst>
      <p:ext uri="{BB962C8B-B14F-4D97-AF65-F5344CB8AC3E}">
        <p14:creationId xmlns:p14="http://schemas.microsoft.com/office/powerpoint/2010/main" val="27421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|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SLIDE_ACCENT_CHOCO_YELL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DF918B-4080-FA48-9965-E73CB50E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6880" y="0"/>
            <a:ext cx="11297920" cy="5842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 i="1" spc="0" baseline="0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prstClr val="white"/>
                </a:solidFill>
              </a:rPr>
              <a:t>“Use this </a:t>
            </a:r>
            <a:r>
              <a:rPr lang="en-US" b="1" i="1" dirty="0">
                <a:solidFill>
                  <a:prstClr val="white"/>
                </a:solidFill>
              </a:rPr>
              <a:t>Accent Page</a:t>
            </a:r>
            <a:r>
              <a:rPr lang="en-US" i="1" dirty="0">
                <a:solidFill>
                  <a:prstClr val="white"/>
                </a:solidFill>
              </a:rPr>
              <a:t> to place emphasis or call attention to a big statement, message or quote.”</a:t>
            </a:r>
          </a:p>
        </p:txBody>
      </p:sp>
    </p:spTree>
    <p:extLst>
      <p:ext uri="{BB962C8B-B14F-4D97-AF65-F5344CB8AC3E}">
        <p14:creationId xmlns:p14="http://schemas.microsoft.com/office/powerpoint/2010/main" val="11734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5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06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0" y="1352118"/>
            <a:ext cx="11117132" cy="27432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5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7559" y="1684549"/>
            <a:ext cx="11110783" cy="4114800"/>
          </a:xfrm>
        </p:spPr>
        <p:txBody>
          <a:bodyPr/>
          <a:lstStyle>
            <a:lvl1pPr>
              <a:spcBef>
                <a:spcPts val="1125"/>
              </a:spcBef>
              <a:defRPr sz="135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050"/>
            </a:lvl3pPr>
            <a:lvl4pPr marL="767954" indent="-82154">
              <a:spcBef>
                <a:spcPts val="150"/>
              </a:spcBef>
              <a:defRPr sz="900"/>
            </a:lvl4pPr>
            <a:lvl5pPr marL="932260" indent="-97631"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24567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2118741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927872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olec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2E759D-062A-42C7-A4CB-321B35345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9152" y="4614530"/>
            <a:ext cx="1952847" cy="22434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5E0D1E-455F-4F1D-8656-6C5D0FA654CA}"/>
              </a:ext>
            </a:extLst>
          </p:cNvPr>
          <p:cNvSpPr/>
          <p:nvPr userDrawn="1"/>
        </p:nvSpPr>
        <p:spPr bwMode="gray">
          <a:xfrm>
            <a:off x="1275907" y="6002657"/>
            <a:ext cx="2766704" cy="8553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sz="20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59E43-FF4B-45F4-A965-C19D34B22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48716"/>
            <a:ext cx="1952847" cy="250928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32BA5B-EF90-421C-84E0-469A3DBC61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1" y="6166011"/>
            <a:ext cx="2802719" cy="493743"/>
          </a:xfrm>
          <a:prstGeom prst="rect">
            <a:avLst/>
          </a:prstGeom>
        </p:spPr>
      </p:pic>
      <p:sp>
        <p:nvSpPr>
          <p:cNvPr id="14" name="Slide Number Placeholder 7"/>
          <p:cNvSpPr txBox="1">
            <a:spLocks/>
          </p:cNvSpPr>
          <p:nvPr userDrawn="1"/>
        </p:nvSpPr>
        <p:spPr bwMode="gray">
          <a:xfrm>
            <a:off x="11260361" y="6518696"/>
            <a:ext cx="417363" cy="219456"/>
          </a:xfrm>
          <a:prstGeom prst="rect">
            <a:avLst/>
          </a:prstGeom>
        </p:spPr>
        <p:txBody>
          <a:bodyPr vert="horz" wrap="square" lIns="0" tIns="34290" rIns="0" bIns="34290" rtlCol="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6A8AC4F-290F-4FE7-B41E-46B33FDE3276}" type="slidenum">
              <a:rPr lang="en-US" sz="750" smtClean="0">
                <a:solidFill>
                  <a:schemeClr val="tx2"/>
                </a:solidFill>
                <a:latin typeface="Calibri" panose="020F0502020204030204" pitchFamily="34" charset="0"/>
              </a:rPr>
              <a:pPr algn="r"/>
              <a:t>‹#›</a:t>
            </a:fld>
            <a:r>
              <a:rPr lang="en-US" sz="750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sz="7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13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10" y="1352118"/>
            <a:ext cx="11117132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37"/>
          </p:nvPr>
        </p:nvSpPr>
        <p:spPr>
          <a:xfrm>
            <a:off x="527559" y="1687090"/>
            <a:ext cx="11110783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40183887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929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512305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7"/>
          </p:nvPr>
        </p:nvSpPr>
        <p:spPr>
          <a:xfrm>
            <a:off x="521208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45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46"/>
          </p:nvPr>
        </p:nvSpPr>
        <p:spPr>
          <a:xfrm>
            <a:off x="6200563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7"/>
          </p:nvPr>
        </p:nvSpPr>
        <p:spPr>
          <a:xfrm>
            <a:off x="6200563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4565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985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9449381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06151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8844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46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7"/>
          </p:nvPr>
        </p:nvSpPr>
        <p:spPr>
          <a:xfrm>
            <a:off x="6200563" y="1687090"/>
            <a:ext cx="5440680" cy="4114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4928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3" y="1024972"/>
            <a:ext cx="11106167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1" i="0" kern="1200" baseline="0" smtClean="0">
                <a:solidFill>
                  <a:schemeClr val="accent2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52800" y="6109261"/>
            <a:ext cx="8271513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48"/>
          </p:nvPr>
        </p:nvSpPr>
        <p:spPr>
          <a:xfrm>
            <a:off x="521208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50"/>
          </p:nvPr>
        </p:nvSpPr>
        <p:spPr>
          <a:xfrm>
            <a:off x="521208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52"/>
          </p:nvPr>
        </p:nvSpPr>
        <p:spPr>
          <a:xfrm>
            <a:off x="6200563" y="3633471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54"/>
          </p:nvPr>
        </p:nvSpPr>
        <p:spPr>
          <a:xfrm>
            <a:off x="6200563" y="1352118"/>
            <a:ext cx="544068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408178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quarter" idx="49"/>
          </p:nvPr>
        </p:nvSpPr>
        <p:spPr>
          <a:xfrm>
            <a:off x="521208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47"/>
          </p:nvPr>
        </p:nvSpPr>
        <p:spPr>
          <a:xfrm>
            <a:off x="521208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55"/>
          </p:nvPr>
        </p:nvSpPr>
        <p:spPr>
          <a:xfrm>
            <a:off x="6200563" y="1687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56"/>
          </p:nvPr>
        </p:nvSpPr>
        <p:spPr>
          <a:xfrm>
            <a:off x="6200563" y="3973090"/>
            <a:ext cx="5440680" cy="1828800"/>
          </a:xfrm>
        </p:spPr>
        <p:txBody>
          <a:bodyPr/>
          <a:lstStyle>
            <a:lvl1pPr>
              <a:spcBef>
                <a:spcPts val="1125"/>
              </a:spcBef>
              <a:defRPr sz="1400"/>
            </a:lvl1pPr>
            <a:lvl2pPr marL="388144" indent="-157163">
              <a:spcBef>
                <a:spcPts val="525"/>
              </a:spcBef>
              <a:defRPr sz="1200"/>
            </a:lvl2pPr>
            <a:lvl3pPr marL="633413" indent="-134541">
              <a:spcBef>
                <a:spcPts val="225"/>
              </a:spcBef>
              <a:defRPr sz="1100"/>
            </a:lvl3pPr>
            <a:lvl4pPr marL="767954" indent="-82154">
              <a:spcBef>
                <a:spcPts val="150"/>
              </a:spcBef>
              <a:defRPr sz="1000"/>
            </a:lvl4pPr>
            <a:lvl5pPr marL="932260" indent="-97631">
              <a:spcBef>
                <a:spcPts val="75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7391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A086081-FE53-C14C-A3BC-197A268F8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6215998"/>
            <a:ext cx="4114800" cy="505477"/>
          </a:xfrm>
        </p:spPr>
        <p:txBody>
          <a:bodyPr anchor="ctr">
            <a:normAutofit/>
          </a:bodyPr>
          <a:lstStyle>
            <a:lvl1pPr marL="0" indent="0" algn="l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5120656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18160" y="1373190"/>
            <a:ext cx="11124565" cy="44319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2" y="1024972"/>
            <a:ext cx="11124567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24567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766615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160" y="1024972"/>
            <a:ext cx="11128248" cy="300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0817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5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08178" rtl="0" eaLnBrk="0" fontAlgn="base" hangingPunct="0">
              <a:lnSpc>
                <a:spcPts val="2857"/>
              </a:lnSpc>
              <a:spcBef>
                <a:spcPct val="0"/>
              </a:spcBef>
              <a:spcAft>
                <a:spcPct val="0"/>
              </a:spcAft>
              <a:buNone/>
              <a:defRPr lang="en-US" sz="2687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2" y="5868629"/>
            <a:ext cx="11106151" cy="415018"/>
          </a:xfrm>
          <a:prstGeom prst="rect">
            <a:avLst/>
          </a:prstGeom>
        </p:spPr>
        <p:txBody>
          <a:bodyPr lIns="91440" tIns="45720" rIns="91440" bIns="45720" anchor="b" anchorCtr="0">
            <a:noAutofit/>
          </a:bodyPr>
          <a:lstStyle>
            <a:lvl1pPr marL="0" indent="0">
              <a:spcBef>
                <a:spcPts val="150"/>
              </a:spcBef>
              <a:buNone/>
              <a:defRPr sz="7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" y="128354"/>
            <a:ext cx="11124565" cy="8778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67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518160" y="128354"/>
            <a:ext cx="11124565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8160" y="1373190"/>
            <a:ext cx="11124565" cy="452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 bwMode="gray">
          <a:xfrm>
            <a:off x="11260361" y="6518696"/>
            <a:ext cx="417363" cy="219456"/>
          </a:xfrm>
          <a:prstGeom prst="rect">
            <a:avLst/>
          </a:prstGeom>
        </p:spPr>
        <p:txBody>
          <a:bodyPr vert="horz" wrap="square" lIns="0" tIns="34290" rIns="0" bIns="34290" rtlCol="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6A8AC4F-290F-4FE7-B41E-46B33FDE3276}" type="slidenum">
              <a:rPr lang="en-US" sz="750" smtClean="0">
                <a:solidFill>
                  <a:schemeClr val="tx2"/>
                </a:solidFill>
                <a:latin typeface="Calibri" panose="020F0502020204030204" pitchFamily="34" charset="0"/>
              </a:rPr>
              <a:pPr algn="r"/>
              <a:t>‹#›</a:t>
            </a:fld>
            <a:r>
              <a:rPr lang="en-US" sz="750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sz="7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8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780" r:id="rId10"/>
    <p:sldLayoutId id="2147483793" r:id="rId11"/>
    <p:sldLayoutId id="2147483808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2" r:id="rId21"/>
    <p:sldLayoutId id="2147483823" r:id="rId22"/>
  </p:sldLayoutIdLst>
  <p:hf hdr="0" ftr="0" dt="0"/>
  <p:txStyles>
    <p:titleStyle>
      <a:lvl1pPr algn="l" defTabSz="40817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08178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16355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224533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632710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71450" indent="-171450" algn="l" defTabSz="408178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462034" indent="-195585" algn="l" defTabSz="408178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660455" indent="-145981" algn="l" defTabSz="40817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19817" indent="-204089" algn="l" defTabSz="408178" rtl="0" eaLnBrk="0" fontAlgn="base" hangingPunct="0">
        <a:lnSpc>
          <a:spcPct val="90000"/>
        </a:lnSpc>
        <a:spcBef>
          <a:spcPts val="15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119654" indent="-147398" algn="l" defTabSz="408178" rtl="0" eaLnBrk="0" fontAlgn="base" hangingPunct="0">
        <a:lnSpc>
          <a:spcPct val="90000"/>
        </a:lnSpc>
        <a:spcBef>
          <a:spcPts val="75"/>
        </a:spcBef>
        <a:spcAft>
          <a:spcPct val="0"/>
        </a:spcAft>
        <a:buClr>
          <a:schemeClr val="bg2">
            <a:lumMod val="90000"/>
          </a:schemeClr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244977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4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2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509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55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3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0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8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5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3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1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518160" y="393700"/>
            <a:ext cx="11124565" cy="6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8160" y="1282702"/>
            <a:ext cx="11124565" cy="461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 defTabSz="914400" eaLnBrk="1" latinLnBrk="0" hangingPunct="1">
              <a:spcBef>
                <a:spcPts val="1000"/>
              </a:spcBef>
              <a:buClr>
                <a:srgbClr val="0065BD"/>
              </a:buClr>
              <a:tabLst/>
            </a:pPr>
            <a:r>
              <a:rPr lang="en-US" dirty="0"/>
              <a:t>Click to edit Master text styles</a:t>
            </a:r>
          </a:p>
          <a:p>
            <a:pPr marL="461963" lvl="1" indent="-227013" defTabSz="914400" eaLnBrk="1" latinLnBrk="0" hangingPunct="1"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tabLst/>
            </a:pPr>
            <a:r>
              <a:rPr lang="en-US" dirty="0"/>
              <a:t>Second level</a:t>
            </a:r>
          </a:p>
          <a:p>
            <a:pPr marL="688975" lvl="2" indent="-227013" defTabSz="914400" eaLnBrk="1" latinLnBrk="0" hangingPunct="1">
              <a:spcBef>
                <a:spcPts val="500"/>
              </a:spcBef>
              <a:buClr>
                <a:srgbClr val="F9461C"/>
              </a:buClr>
              <a:tabLst/>
            </a:pPr>
            <a:r>
              <a:rPr lang="en-US" dirty="0"/>
              <a:t>Third level</a:t>
            </a:r>
          </a:p>
          <a:p>
            <a:pPr marL="915988" lvl="3" indent="-227013" defTabSz="914400" eaLnBrk="1" latinLnBrk="0" hangingPunct="1"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tabLst/>
            </a:pPr>
            <a:r>
              <a:rPr lang="en-US" dirty="0"/>
              <a:t>Fourth level</a:t>
            </a:r>
          </a:p>
          <a:p>
            <a:pPr marL="1143000" lvl="4" indent="-227013" defTabSz="914400" eaLnBrk="1" latinLnBrk="0" hangingPunct="1">
              <a:spcBef>
                <a:spcPts val="500"/>
              </a:spcBef>
              <a:buClr>
                <a:schemeClr val="bg2">
                  <a:lumMod val="90000"/>
                </a:schemeClr>
              </a:buClr>
              <a:tabLst/>
            </a:pPr>
            <a:r>
              <a:rPr lang="en-US" dirty="0"/>
              <a:t>Fifth level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 bwMode="gray">
          <a:xfrm>
            <a:off x="11260361" y="6376214"/>
            <a:ext cx="417363" cy="219456"/>
          </a:xfrm>
          <a:prstGeom prst="rect">
            <a:avLst/>
          </a:prstGeom>
        </p:spPr>
        <p:txBody>
          <a:bodyPr vert="horz" wrap="square" lIns="0" tIns="34290" rIns="0" bIns="34290" rtlCol="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6A8AC4F-290F-4FE7-B41E-46B33FDE3276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r>
              <a:rPr lang="en-US" sz="900" baseline="0" dirty="0">
                <a:solidFill>
                  <a:schemeClr val="tx2"/>
                </a:solidFill>
              </a:rPr>
              <a:t> 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50" r:id="rId11"/>
  </p:sldLayoutIdLst>
  <p:hf sldNum="0" hdr="0" ftr="0" dt="0"/>
  <p:txStyles>
    <p:titleStyle>
      <a:lvl1pPr algn="l" defTabSz="40817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08178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16355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224533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632710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71450" indent="-171450" algn="l" defTabSz="408178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lang="en-US" sz="1800" b="0" i="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462034" indent="-195585" algn="l" defTabSz="408178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tx2"/>
        </a:buClr>
        <a:buFont typeface="Arial" charset="0"/>
        <a:buChar char="–"/>
        <a:defRPr lang="en-US" sz="1600" b="0" i="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660455" indent="-145981" algn="l" defTabSz="40817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lang="en-US" sz="1400" b="0" i="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919817" indent="-204089" algn="l" defTabSz="408178" rtl="0" eaLnBrk="0" fontAlgn="base" hangingPunct="0">
        <a:lnSpc>
          <a:spcPct val="90000"/>
        </a:lnSpc>
        <a:spcBef>
          <a:spcPts val="150"/>
        </a:spcBef>
        <a:spcAft>
          <a:spcPct val="0"/>
        </a:spcAft>
        <a:buClr>
          <a:schemeClr val="tx2"/>
        </a:buClr>
        <a:buFont typeface="Arial" charset="0"/>
        <a:buChar char="–"/>
        <a:defRPr lang="en-US" sz="1200" b="0" i="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119654" indent="-147398" algn="l" defTabSz="408178" rtl="0" eaLnBrk="0" fontAlgn="base" hangingPunct="0">
        <a:lnSpc>
          <a:spcPct val="90000"/>
        </a:lnSpc>
        <a:spcBef>
          <a:spcPts val="75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lang="en-US" sz="1000" b="0" i="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244977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4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2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509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55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3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0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8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5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3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1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518160" y="128354"/>
            <a:ext cx="11124565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8160" y="1389066"/>
            <a:ext cx="1112456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 bwMode="gray">
          <a:xfrm>
            <a:off x="11260361" y="6518696"/>
            <a:ext cx="417363" cy="21945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6A8AC4F-290F-4FE7-B41E-46B33FDE3276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  <p:sldLayoutId id="2147483881" r:id="rId28"/>
    <p:sldLayoutId id="2147483882" r:id="rId29"/>
    <p:sldLayoutId id="2147483894" r:id="rId30"/>
    <p:sldLayoutId id="2147483896" r:id="rId31"/>
    <p:sldLayoutId id="2147483897" r:id="rId32"/>
    <p:sldLayoutId id="2147483898" r:id="rId33"/>
    <p:sldLayoutId id="2147483901" r:id="rId34"/>
    <p:sldLayoutId id="2147483902" r:id="rId35"/>
    <p:sldLayoutId id="2147483903" r:id="rId36"/>
    <p:sldLayoutId id="2147483904" r:id="rId37"/>
    <p:sldLayoutId id="2147483905" r:id="rId38"/>
    <p:sldLayoutId id="2147483906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  <p:sldLayoutId id="2147483918" r:id="rId50"/>
    <p:sldLayoutId id="2147483919" r:id="rId51"/>
    <p:sldLayoutId id="2147483920" r:id="rId52"/>
    <p:sldLayoutId id="2147483921" r:id="rId53"/>
    <p:sldLayoutId id="2147483922" r:id="rId54"/>
    <p:sldLayoutId id="2147483923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442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rgbClr val="1F497D"/>
          </a:solidFill>
          <a:latin typeface="+mj-lt"/>
          <a:ea typeface="MS PGothic" pitchFamily="34" charset="-128"/>
          <a:cs typeface="Arial" pitchFamily="34" charset="0"/>
        </a:defRPr>
      </a:lvl1pPr>
      <a:lvl2pPr algn="l" defTabSz="544237" rtl="0" eaLnBrk="0" fontAlgn="base" hangingPunct="0">
        <a:lnSpc>
          <a:spcPts val="3809"/>
        </a:lnSpc>
        <a:spcBef>
          <a:spcPct val="0"/>
        </a:spcBef>
        <a:spcAft>
          <a:spcPct val="0"/>
        </a:spcAft>
        <a:defRPr sz="3583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544237" rtl="0" eaLnBrk="0" fontAlgn="base" hangingPunct="0">
        <a:lnSpc>
          <a:spcPts val="3809"/>
        </a:lnSpc>
        <a:spcBef>
          <a:spcPct val="0"/>
        </a:spcBef>
        <a:spcAft>
          <a:spcPct val="0"/>
        </a:spcAft>
        <a:defRPr sz="3583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544237" rtl="0" eaLnBrk="0" fontAlgn="base" hangingPunct="0">
        <a:lnSpc>
          <a:spcPts val="3809"/>
        </a:lnSpc>
        <a:spcBef>
          <a:spcPct val="0"/>
        </a:spcBef>
        <a:spcAft>
          <a:spcPct val="0"/>
        </a:spcAft>
        <a:defRPr sz="3583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544237" rtl="0" eaLnBrk="0" fontAlgn="base" hangingPunct="0">
        <a:lnSpc>
          <a:spcPts val="3809"/>
        </a:lnSpc>
        <a:spcBef>
          <a:spcPct val="0"/>
        </a:spcBef>
        <a:spcAft>
          <a:spcPct val="0"/>
        </a:spcAft>
        <a:defRPr sz="3583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544237" algn="ctr" defTabSz="544237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88473" algn="ctr" defTabSz="544237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632711" algn="ctr" defTabSz="544237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176947" algn="ctr" defTabSz="544237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544237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16045" indent="-260780" algn="l" defTabSz="54423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880606" indent="-194641" algn="l" defTabSz="54423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1226423" indent="-272118" algn="l" defTabSz="544237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492872" indent="-196530" algn="l" defTabSz="544237" rtl="0" eaLnBrk="0" fontAlgn="base" hangingPunct="0">
        <a:lnSpc>
          <a:spcPct val="90000"/>
        </a:lnSpc>
        <a:spcBef>
          <a:spcPts val="1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993302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544237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544237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518160" y="128354"/>
            <a:ext cx="11124565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8160" y="1373190"/>
            <a:ext cx="11124565" cy="452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 bwMode="gray">
          <a:xfrm>
            <a:off x="11260361" y="6518696"/>
            <a:ext cx="417363" cy="219456"/>
          </a:xfrm>
          <a:prstGeom prst="rect">
            <a:avLst/>
          </a:prstGeom>
        </p:spPr>
        <p:txBody>
          <a:bodyPr vert="horz" wrap="square" lIns="0" tIns="34290" rIns="0" bIns="34290" rtlCol="0" anchor="ctr">
            <a:no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6A8AC4F-290F-4FE7-B41E-46B33FDE3276}" type="slidenum">
              <a:rPr lang="en-US" sz="750" smtClean="0">
                <a:solidFill>
                  <a:schemeClr val="tx2"/>
                </a:solidFill>
                <a:latin typeface="Calibri" panose="020F0502020204030204" pitchFamily="34" charset="0"/>
              </a:rPr>
              <a:pPr algn="r"/>
              <a:t>‹#›</a:t>
            </a:fld>
            <a:r>
              <a:rPr lang="en-US" sz="750" baseline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sz="75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7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43" r:id="rId19"/>
    <p:sldLayoutId id="2147483944" r:id="rId20"/>
    <p:sldLayoutId id="2147483945" r:id="rId21"/>
    <p:sldLayoutId id="2147483946" r:id="rId22"/>
    <p:sldLayoutId id="2147483947" r:id="rId23"/>
  </p:sldLayoutIdLst>
  <p:hf hdr="0" ftr="0" dt="0"/>
  <p:txStyles>
    <p:titleStyle>
      <a:lvl1pPr algn="l" defTabSz="40817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08178" rtl="0" eaLnBrk="0" fontAlgn="base" hangingPunct="0">
        <a:lnSpc>
          <a:spcPts val="2857"/>
        </a:lnSpc>
        <a:spcBef>
          <a:spcPct val="0"/>
        </a:spcBef>
        <a:spcAft>
          <a:spcPct val="0"/>
        </a:spcAft>
        <a:defRPr sz="2687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08178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16355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224533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632710" algn="ctr" defTabSz="408178" rtl="0" fontAlgn="base">
        <a:spcBef>
          <a:spcPct val="0"/>
        </a:spcBef>
        <a:spcAft>
          <a:spcPct val="0"/>
        </a:spcAft>
        <a:defRPr sz="3938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71450" indent="-171450" algn="l" defTabSz="408178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462034" indent="-195585" algn="l" defTabSz="408178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660455" indent="-145981" algn="l" defTabSz="40817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19817" indent="-204089" algn="l" defTabSz="408178" rtl="0" eaLnBrk="0" fontAlgn="base" hangingPunct="0">
        <a:lnSpc>
          <a:spcPct val="90000"/>
        </a:lnSpc>
        <a:spcBef>
          <a:spcPts val="15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119654" indent="-147398" algn="l" defTabSz="408178" rtl="0" eaLnBrk="0" fontAlgn="base" hangingPunct="0">
        <a:lnSpc>
          <a:spcPct val="90000"/>
        </a:lnSpc>
        <a:spcBef>
          <a:spcPts val="75"/>
        </a:spcBef>
        <a:spcAft>
          <a:spcPct val="0"/>
        </a:spcAft>
        <a:buClr>
          <a:schemeClr val="bg2">
            <a:lumMod val="90000"/>
          </a:schemeClr>
        </a:buClr>
        <a:buFont typeface="Wingdings" pitchFamily="2" charset="2"/>
        <a:buChar char="§"/>
        <a:defRPr sz="110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244977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4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2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509" indent="-204089" algn="l" defTabSz="408178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78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55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3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0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8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5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3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1" algn="l" defTabSz="40817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81EA9-2B4A-1B5E-8D0C-531B8555A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8495A-7E6F-3383-D5FB-444EFD9B7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CF8EF-B195-7D84-103D-51308791D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7875-B96B-43F3-8119-AFA905650692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92AE-6282-DA6C-D001-2FDA134E5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4973-265D-9CF5-30E8-891B781BE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3A9A-046D-40F5-9839-A8D18BCC4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3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93D13B-5BA7-0DB2-6F13-D21517F9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C623C-F440-65A4-2E81-DCC8D589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BE70-9220-2CFA-C4AC-8525249C8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2D32-356F-4568-A942-4D43A29D2528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7BEA-5199-24ED-98CB-AED8FDA77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400C-F455-3DB3-A00E-0F00A10BA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4953-87F1-4E51-80D5-3673530F8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FA9243-E939-4B49-A27D-4230315FB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12191999" cy="68734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60AFEB-88A4-534C-A0C3-99F33298605B}"/>
              </a:ext>
            </a:extLst>
          </p:cNvPr>
          <p:cNvSpPr/>
          <p:nvPr/>
        </p:nvSpPr>
        <p:spPr>
          <a:xfrm>
            <a:off x="-2" y="-15453"/>
            <a:ext cx="12192000" cy="6873453"/>
          </a:xfrm>
          <a:prstGeom prst="rect">
            <a:avLst/>
          </a:prstGeom>
          <a:gradFill>
            <a:gsLst>
              <a:gs pos="100000">
                <a:schemeClr val="tx1">
                  <a:alpha val="36000"/>
                </a:schemeClr>
              </a:gs>
              <a:gs pos="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57CBCA3-6E66-2540-9571-FDE9C9427B3B}"/>
              </a:ext>
            </a:extLst>
          </p:cNvPr>
          <p:cNvSpPr txBox="1">
            <a:spLocks/>
          </p:cNvSpPr>
          <p:nvPr/>
        </p:nvSpPr>
        <p:spPr>
          <a:xfrm>
            <a:off x="489857" y="794815"/>
            <a:ext cx="11769413" cy="1817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</a:pPr>
            <a:endParaRPr lang="en-US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RGX-111, An Investigational Gene Therapy for the Treatment of Severe Mucopolysaccharidosis Type I (MPS I)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Interim Analysis of the First in Human Study and 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Single IND Patient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4442EB9-096C-4D41-A8A8-5DF056434C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6616" y="3294059"/>
            <a:ext cx="7168942" cy="1448954"/>
          </a:xfrm>
        </p:spPr>
        <p:txBody>
          <a:bodyPr>
            <a:no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Raymond Y. Wang, MD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Division of Metabolic Disorders, CHOC Children’s Hospital / Department of Pediatrics,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California, Irvine, CA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SSIEM, Jerusalem Israel, August 30, 2023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highlight>
                <a:srgbClr val="FF00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0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D7342057-20A5-E028-EA47-9FE8CBDEC463}"/>
              </a:ext>
            </a:extLst>
          </p:cNvPr>
          <p:cNvSpPr txBox="1"/>
          <p:nvPr/>
        </p:nvSpPr>
        <p:spPr>
          <a:xfrm>
            <a:off x="4664046" y="10430360"/>
            <a:ext cx="7757374" cy="203133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89CC1782-5D77-C69B-F08A-279CB6341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33600"/>
              </p:ext>
            </p:extLst>
          </p:nvPr>
        </p:nvGraphicFramePr>
        <p:xfrm>
          <a:off x="5196020" y="421791"/>
          <a:ext cx="6291553" cy="5187840"/>
        </p:xfrm>
        <a:graphic>
          <a:graphicData uri="http://schemas.openxmlformats.org/drawingml/2006/table">
            <a:tbl>
              <a:tblPr firstRow="1" bandRow="1"/>
              <a:tblGrid>
                <a:gridCol w="1687215">
                  <a:extLst>
                    <a:ext uri="{9D8B030D-6E8A-4147-A177-3AD203B41FA5}">
                      <a16:colId xmlns:a16="http://schemas.microsoft.com/office/drawing/2014/main" val="1911270228"/>
                    </a:ext>
                  </a:extLst>
                </a:gridCol>
                <a:gridCol w="1687215">
                  <a:extLst>
                    <a:ext uri="{9D8B030D-6E8A-4147-A177-3AD203B41FA5}">
                      <a16:colId xmlns:a16="http://schemas.microsoft.com/office/drawing/2014/main" val="1361427550"/>
                    </a:ext>
                  </a:extLst>
                </a:gridCol>
                <a:gridCol w="665443">
                  <a:extLst>
                    <a:ext uri="{9D8B030D-6E8A-4147-A177-3AD203B41FA5}">
                      <a16:colId xmlns:a16="http://schemas.microsoft.com/office/drawing/2014/main" val="3786321883"/>
                    </a:ext>
                  </a:extLst>
                </a:gridCol>
                <a:gridCol w="1125840">
                  <a:extLst>
                    <a:ext uri="{9D8B030D-6E8A-4147-A177-3AD203B41FA5}">
                      <a16:colId xmlns:a16="http://schemas.microsoft.com/office/drawing/2014/main" val="3119936765"/>
                    </a:ext>
                  </a:extLst>
                </a:gridCol>
                <a:gridCol w="1125840">
                  <a:extLst>
                    <a:ext uri="{9D8B030D-6E8A-4147-A177-3AD203B41FA5}">
                      <a16:colId xmlns:a16="http://schemas.microsoft.com/office/drawing/2014/main" val="654762410"/>
                    </a:ext>
                  </a:extLst>
                </a:gridCol>
              </a:tblGrid>
              <a:tr h="512336">
                <a:tc gridSpan="5">
                  <a:txBody>
                    <a:bodyPr/>
                    <a:lstStyle/>
                    <a:p>
                      <a:pPr marL="0" marR="0" lvl="0" indent="0" algn="ctr" defTabSz="544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VABS-III Age Equivalent Scores (year : month)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544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VABS-III Age Equivalent Scores (year : month)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544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75193"/>
                  </a:ext>
                </a:extLst>
              </a:tr>
              <a:tr h="590521"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of Assessment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of Assessment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13y 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52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14y 2m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78</a:t>
                      </a:r>
                    </a:p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14y 8m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94114"/>
                  </a:ext>
                </a:extLst>
              </a:tr>
              <a:tr h="434118">
                <a:tc row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5:7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431606"/>
                  </a:ext>
                </a:extLst>
              </a:tr>
              <a:tr h="438698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11:9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923087"/>
                  </a:ext>
                </a:extLst>
              </a:tr>
              <a:tr h="430861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14514"/>
                  </a:ext>
                </a:extLst>
              </a:tr>
              <a:tr h="296077">
                <a:tc row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 Activity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4:6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02981"/>
                  </a:ext>
                </a:extLst>
              </a:tr>
              <a:tr h="278257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14:9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008892"/>
                  </a:ext>
                </a:extLst>
              </a:tr>
              <a:tr h="294632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7:11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447104"/>
                  </a:ext>
                </a:extLst>
              </a:tr>
              <a:tr h="463761">
                <a:tc row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Interpersonal Relationships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7:4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22:0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273124"/>
                  </a:ext>
                </a:extLst>
              </a:tr>
              <a:tr h="281175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 and Leisure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11:9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561346"/>
                  </a:ext>
                </a:extLst>
              </a:tr>
              <a:tr h="281175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Coping Skill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9:10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8:7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466208"/>
                  </a:ext>
                </a:extLst>
              </a:tr>
              <a:tr h="281175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Adaptive Behavior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Adaptive Behavior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7:10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10:3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311902"/>
                  </a:ext>
                </a:extLst>
              </a:tr>
              <a:tr h="281175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Motor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5:7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6:3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2610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Motor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4:6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3:2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69007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7607433-0D17-B4DE-EA9E-0D607F154803}"/>
              </a:ext>
            </a:extLst>
          </p:cNvPr>
          <p:cNvSpPr txBox="1"/>
          <p:nvPr/>
        </p:nvSpPr>
        <p:spPr>
          <a:xfrm>
            <a:off x="233328" y="5923086"/>
            <a:ext cx="11910958" cy="542972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91440" tIns="91440" rIns="91440" bIns="914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Following RGX-111 administration, participant demonstrated improvements in WASI 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omposite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scores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majority of the VABS-II subdomains at last assessment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48561A-5376-C5FF-0511-09B24DF0E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82907"/>
              </p:ext>
            </p:extLst>
          </p:nvPr>
        </p:nvGraphicFramePr>
        <p:xfrm>
          <a:off x="233328" y="1058792"/>
          <a:ext cx="4161611" cy="403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402">
                  <a:extLst>
                    <a:ext uri="{9D8B030D-6E8A-4147-A177-3AD203B41FA5}">
                      <a16:colId xmlns:a16="http://schemas.microsoft.com/office/drawing/2014/main" val="2352614279"/>
                    </a:ext>
                  </a:extLst>
                </a:gridCol>
                <a:gridCol w="708615">
                  <a:extLst>
                    <a:ext uri="{9D8B030D-6E8A-4147-A177-3AD203B41FA5}">
                      <a16:colId xmlns:a16="http://schemas.microsoft.com/office/drawing/2014/main" val="681156556"/>
                    </a:ext>
                  </a:extLst>
                </a:gridCol>
                <a:gridCol w="1052297">
                  <a:extLst>
                    <a:ext uri="{9D8B030D-6E8A-4147-A177-3AD203B41FA5}">
                      <a16:colId xmlns:a16="http://schemas.microsoft.com/office/drawing/2014/main" val="1387344943"/>
                    </a:ext>
                  </a:extLst>
                </a:gridCol>
                <a:gridCol w="1052297">
                  <a:extLst>
                    <a:ext uri="{9D8B030D-6E8A-4147-A177-3AD203B41FA5}">
                      <a16:colId xmlns:a16="http://schemas.microsoft.com/office/drawing/2014/main" val="1527833650"/>
                    </a:ext>
                  </a:extLst>
                </a:gridCol>
              </a:tblGrid>
              <a:tr h="48405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WASI- II Composite Scores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56397"/>
                  </a:ext>
                </a:extLst>
              </a:tr>
              <a:tr h="529778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of Assessment 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</a:t>
                      </a: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13y 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52</a:t>
                      </a: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14y 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78</a:t>
                      </a: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14y 8m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99146"/>
                  </a:ext>
                </a:extLst>
              </a:tr>
              <a:tr h="1170775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Verbal Comprehension</a:t>
                      </a: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 Score</a:t>
                      </a:r>
                    </a:p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of 100 SD15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96757"/>
                  </a:ext>
                </a:extLst>
              </a:tr>
              <a:tr h="82489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Perceptual Reasoning</a:t>
                      </a:r>
                    </a:p>
                    <a:p>
                      <a:pPr marL="0" marR="0" lvl="0" indent="0" algn="l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088668"/>
                  </a:ext>
                </a:extLst>
              </a:tr>
              <a:tr h="90155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Scale-4</a:t>
                      </a:r>
                    </a:p>
                    <a:p>
                      <a:pPr marL="0" marR="0" lvl="0" indent="0" algn="l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Composite 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</a:t>
                      </a:r>
                      <a:r>
                        <a:rPr lang="en-US" sz="1200" b="1" kern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4174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EF6CEC-C1CC-ACE8-B356-2E0BE6AFCD89}"/>
              </a:ext>
            </a:extLst>
          </p:cNvPr>
          <p:cNvSpPr txBox="1"/>
          <p:nvPr/>
        </p:nvSpPr>
        <p:spPr>
          <a:xfrm>
            <a:off x="322027" y="98626"/>
            <a:ext cx="1066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Neurodevelopmental Assessments and Adaptive Function for 13 Year Old Phase I/II Participant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WASI-II and VABS-III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1A4B1-02A7-A22F-8E26-BA53912F9038}"/>
              </a:ext>
            </a:extLst>
          </p:cNvPr>
          <p:cNvSpPr txBox="1"/>
          <p:nvPr/>
        </p:nvSpPr>
        <p:spPr>
          <a:xfrm>
            <a:off x="9311977" y="6543930"/>
            <a:ext cx="24410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8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0C9C-1F8A-442A-965A-56A8E5BB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2" y="210092"/>
            <a:ext cx="11097081" cy="48219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Systemic Effects: </a:t>
            </a:r>
            <a:r>
              <a:rPr lang="en-US" dirty="0">
                <a:solidFill>
                  <a:srgbClr val="00A9E0"/>
                </a:solidFill>
                <a:latin typeface="Arial" panose="020B0604020202020204" pitchFamily="34" charset="0"/>
              </a:rPr>
              <a:t>Plasma I0S6</a:t>
            </a:r>
            <a:endParaRPr lang="en-US" dirty="0">
              <a:solidFill>
                <a:srgbClr val="00A9E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A7B9-DA1E-4DCE-AA05-FE7EE899DB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39" y="747174"/>
            <a:ext cx="11097082" cy="620766"/>
          </a:xfrm>
        </p:spPr>
        <p:txBody>
          <a:bodyPr wrap="none">
            <a:no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I0S6 is a non-reducing end (NRE) disaccharide of glycosaminoglycans shown to be elevated in plasma, </a:t>
            </a:r>
            <a:b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 and CSF of MPS I patients</a:t>
            </a:r>
            <a:r>
              <a:rPr lang="en-US" sz="1800" b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1,2,3,4,5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762D-7B54-47B5-A5E4-31915EA0C1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485" y="6573363"/>
            <a:ext cx="11097082" cy="284637"/>
          </a:xfrm>
        </p:spPr>
        <p:txBody>
          <a:bodyPr/>
          <a:lstStyle/>
          <a:p>
            <a:r>
              <a:rPr lang="en-US" sz="800" dirty="0">
                <a:latin typeface="Arial" panose="020B0604020202020204" pitchFamily="34" charset="0"/>
              </a:rPr>
              <a:t>1. Lawrence (2012) Nat Chem Biol 2. Vera (2019) Mol Genet </a:t>
            </a:r>
            <a:r>
              <a:rPr lang="en-US" sz="800" dirty="0" err="1">
                <a:latin typeface="Arial" panose="020B0604020202020204" pitchFamily="34" charset="0"/>
              </a:rPr>
              <a:t>Metab</a:t>
            </a:r>
            <a:r>
              <a:rPr lang="en-US" sz="800" dirty="0">
                <a:latin typeface="Arial" panose="020B0604020202020204" pitchFamily="34" charset="0"/>
              </a:rPr>
              <a:t> 3. Lund (2019) Sci Rep 4. Raymond (2016) Sci Rep 5. </a:t>
            </a:r>
            <a:r>
              <a:rPr lang="en-US" sz="800" dirty="0" err="1">
                <a:latin typeface="Arial" panose="020B0604020202020204" pitchFamily="34" charset="0"/>
              </a:rPr>
              <a:t>Eisengart</a:t>
            </a:r>
            <a:r>
              <a:rPr lang="en-US" sz="800" dirty="0">
                <a:latin typeface="Arial" panose="020B0604020202020204" pitchFamily="34" charset="0"/>
              </a:rPr>
              <a:t> (2019) Genet Med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47298-0B2A-18F8-5778-FFBF5C2B5B89}"/>
              </a:ext>
            </a:extLst>
          </p:cNvPr>
          <p:cNvSpPr txBox="1"/>
          <p:nvPr/>
        </p:nvSpPr>
        <p:spPr>
          <a:xfrm>
            <a:off x="1523151" y="5723176"/>
            <a:ext cx="8848531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55563" marR="0" lvl="0" indent="-55563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Participants with elevated I0S6 at baseline showed a decrease in I0S6 following RGX-111 administration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4B238-E27F-C015-CE06-B92392E2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75" y="1655789"/>
            <a:ext cx="9006118" cy="38781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121A7D-3AD2-0DB8-7553-8514439A40E3}"/>
              </a:ext>
            </a:extLst>
          </p:cNvPr>
          <p:cNvGrpSpPr/>
          <p:nvPr/>
        </p:nvGrpSpPr>
        <p:grpSpPr>
          <a:xfrm>
            <a:off x="10396516" y="4980127"/>
            <a:ext cx="1795483" cy="857246"/>
            <a:chOff x="10327506" y="4198159"/>
            <a:chExt cx="1688550" cy="8217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D335D4-6CD1-E138-B435-199C2B160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7506" y="4198159"/>
              <a:ext cx="385518" cy="8217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ADD7EB-57F0-9353-3663-2C36360DFEFF}"/>
                </a:ext>
              </a:extLst>
            </p:cNvPr>
            <p:cNvSpPr txBox="1"/>
            <p:nvPr/>
          </p:nvSpPr>
          <p:spPr>
            <a:xfrm>
              <a:off x="10601324" y="4207803"/>
              <a:ext cx="1414732" cy="787748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Cohort 1 – Phase </a:t>
              </a:r>
              <a:r>
                <a:rPr lang="en-US" sz="900" dirty="0">
                  <a:ea typeface="MS PGothic" pitchFamily="34" charset="-128"/>
                  <a:cs typeface="ＭＳ Ｐゴシック" charset="-128"/>
                </a:rPr>
                <a:t>I/II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 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900" dirty="0">
                  <a:ea typeface="MS PGothic" pitchFamily="34" charset="-128"/>
                  <a:cs typeface="ＭＳ Ｐゴシック" charset="-128"/>
                </a:rPr>
                <a:t>Cohort 2 – Phase I/II 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Single Patient IND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Not on ERT / ERT naïve </a:t>
              </a:r>
            </a:p>
          </p:txBody>
        </p:sp>
      </p:grpSp>
      <p:sp>
        <p:nvSpPr>
          <p:cNvPr id="16" name="Rectangle 700">
            <a:extLst>
              <a:ext uri="{FF2B5EF4-FFF2-40B4-BE49-F238E27FC236}">
                <a16:creationId xmlns:a16="http://schemas.microsoft.com/office/drawing/2014/main" id="{32DDEF29-5DB3-3380-2CBA-5C670DED4B9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15778" y="3336667"/>
            <a:ext cx="26435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Plasma I0S6 concentration (ng/ml)</a:t>
            </a:r>
          </a:p>
        </p:txBody>
      </p:sp>
      <p:sp>
        <p:nvSpPr>
          <p:cNvPr id="17" name="Rectangle 700">
            <a:extLst>
              <a:ext uri="{FF2B5EF4-FFF2-40B4-BE49-F238E27FC236}">
                <a16:creationId xmlns:a16="http://schemas.microsoft.com/office/drawing/2014/main" id="{2F6D5624-F244-94C3-F341-3CE70E33E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6009" y="5538510"/>
            <a:ext cx="1060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 on Study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DDF65-502E-8A6F-8381-122CC41D409B}"/>
              </a:ext>
            </a:extLst>
          </p:cNvPr>
          <p:cNvSpPr txBox="1"/>
          <p:nvPr/>
        </p:nvSpPr>
        <p:spPr>
          <a:xfrm>
            <a:off x="9252710" y="6467469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30157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0C9C-1F8A-442A-965A-56A8E5BB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" y="223618"/>
            <a:ext cx="11154355" cy="65789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Systemic Effects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00A9E0"/>
                </a:solidFill>
                <a:latin typeface="Arial" panose="020B0604020202020204" pitchFamily="34" charset="0"/>
              </a:rPr>
              <a:t>Urine Total GAGs</a:t>
            </a:r>
            <a:endParaRPr lang="en-US" sz="2000" dirty="0">
              <a:solidFill>
                <a:srgbClr val="00A9E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0A7031-662D-FF3D-512E-19381EDF7C9A}"/>
              </a:ext>
            </a:extLst>
          </p:cNvPr>
          <p:cNvSpPr txBox="1"/>
          <p:nvPr/>
        </p:nvSpPr>
        <p:spPr>
          <a:xfrm>
            <a:off x="1902058" y="6027176"/>
            <a:ext cx="76384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/>
              </a:rPr>
              <a:t>Majority of patients maintained low levels of total urine GAGs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AEDA01-C962-568C-EF6E-F2C70CAF5E28}"/>
              </a:ext>
            </a:extLst>
          </p:cNvPr>
          <p:cNvGrpSpPr/>
          <p:nvPr/>
        </p:nvGrpSpPr>
        <p:grpSpPr>
          <a:xfrm>
            <a:off x="10267098" y="4092586"/>
            <a:ext cx="1747548" cy="876300"/>
            <a:chOff x="10361988" y="4989733"/>
            <a:chExt cx="1747548" cy="8763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7BBA7C-0E7E-E5FE-7EEC-40BB339D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1988" y="4989733"/>
              <a:ext cx="361950" cy="8763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2F6FEC-76BA-B606-8A91-CEDB0E3E428B}"/>
                </a:ext>
              </a:extLst>
            </p:cNvPr>
            <p:cNvSpPr txBox="1"/>
            <p:nvPr/>
          </p:nvSpPr>
          <p:spPr>
            <a:xfrm>
              <a:off x="10694804" y="4989733"/>
              <a:ext cx="1414732" cy="821763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ERT naïve at dosing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900" dirty="0">
                  <a:ea typeface="MS PGothic" pitchFamily="34" charset="-128"/>
                  <a:cs typeface="ＭＳ Ｐゴシック" charset="-128"/>
                </a:rPr>
                <a:t>Post ERT Withdrawal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ERT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900" dirty="0">
                  <a:ea typeface="MS PGothic" pitchFamily="34" charset="-128"/>
                  <a:cs typeface="ＭＳ Ｐゴシック" charset="-128"/>
                </a:rPr>
                <a:t>Single Patient IND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EB29F6F-8C50-FF9A-8CAE-D053DCE07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952" y="1028107"/>
            <a:ext cx="8156342" cy="4801785"/>
          </a:xfrm>
          <a:prstGeom prst="rect">
            <a:avLst/>
          </a:prstGeom>
        </p:spPr>
      </p:pic>
      <p:sp>
        <p:nvSpPr>
          <p:cNvPr id="6" name="Rectangle 700">
            <a:extLst>
              <a:ext uri="{FF2B5EF4-FFF2-40B4-BE49-F238E27FC236}">
                <a16:creationId xmlns:a16="http://schemas.microsoft.com/office/drawing/2014/main" id="{DA93FD33-45E5-D13E-C5B1-11C1E497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975" y="5779713"/>
            <a:ext cx="10600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 on Study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00">
            <a:extLst>
              <a:ext uri="{FF2B5EF4-FFF2-40B4-BE49-F238E27FC236}">
                <a16:creationId xmlns:a16="http://schemas.microsoft.com/office/drawing/2014/main" id="{3C5DB756-F243-EE4C-7139-3683B85BF9E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5413" y="3134743"/>
            <a:ext cx="2277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GA</a:t>
            </a:r>
            <a:r>
              <a:rPr lang="en-US" altLang="en-US" sz="1200" b="1" dirty="0" err="1">
                <a:solidFill>
                  <a:srgbClr val="000000"/>
                </a:solidFill>
              </a:rPr>
              <a:t>Gs</a:t>
            </a:r>
            <a:r>
              <a:rPr lang="en-US" altLang="en-US" sz="1200" b="1" dirty="0">
                <a:solidFill>
                  <a:srgbClr val="000000"/>
                </a:solidFill>
              </a:rPr>
              <a:t>, urine (g/mol CK)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E61AC-E5E1-6F3B-4784-5933229DCC0A}"/>
              </a:ext>
            </a:extLst>
          </p:cNvPr>
          <p:cNvSpPr txBox="1"/>
          <p:nvPr/>
        </p:nvSpPr>
        <p:spPr>
          <a:xfrm>
            <a:off x="9252710" y="6467469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42419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863B6-B62A-DDCA-47A4-E1747C6E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3" y="612472"/>
            <a:ext cx="11124565" cy="471261"/>
          </a:xfrm>
        </p:spPr>
        <p:txBody>
          <a:bodyPr/>
          <a:lstStyle/>
          <a:p>
            <a:pPr defTabSz="544237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RGX-111 Phase </a:t>
            </a:r>
            <a:r>
              <a:rPr lang="en-US" dirty="0">
                <a:solidFill>
                  <a:srgbClr val="0065BD"/>
                </a:solidFill>
                <a:latin typeface="Arial"/>
              </a:rPr>
              <a:t>I/II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Trial and Single Patient IND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Summary of Interim 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F74D1-E674-C537-C998-1E13749580DD}"/>
              </a:ext>
            </a:extLst>
          </p:cNvPr>
          <p:cNvSpPr txBox="1"/>
          <p:nvPr/>
        </p:nvSpPr>
        <p:spPr>
          <a:xfrm>
            <a:off x="692942" y="1727647"/>
            <a:ext cx="106863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408178" eaLnBrk="0" fontAlgn="base" hangingPunct="0"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8 participants were dosed in the Phase I/II trial and 1 in the single patient IND protocol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defTabSz="408178" eaLnBrk="0" fontAlgn="base" hangingPunct="0"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RGX-111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 been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ell tolerated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no SAEs related to study drug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administration procedure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R="0" lvl="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4F9D0-944C-9810-B4CC-3F3EF016F703}"/>
              </a:ext>
            </a:extLst>
          </p:cNvPr>
          <p:cNvGrpSpPr/>
          <p:nvPr/>
        </p:nvGrpSpPr>
        <p:grpSpPr>
          <a:xfrm>
            <a:off x="371826" y="5569489"/>
            <a:ext cx="11119500" cy="471262"/>
            <a:chOff x="408093" y="5436598"/>
            <a:chExt cx="11119500" cy="6679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658536-B788-479D-3831-18245D78E035}"/>
                </a:ext>
              </a:extLst>
            </p:cNvPr>
            <p:cNvSpPr txBox="1"/>
            <p:nvPr/>
          </p:nvSpPr>
          <p:spPr>
            <a:xfrm>
              <a:off x="572524" y="5436598"/>
              <a:ext cx="10955069" cy="66590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effectLst/>
          </p:spPr>
          <p:txBody>
            <a:bodyPr wrap="square" lIns="274320" tIns="91440" rIns="274320" bIns="9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Emerging evidence of systemic biomarker activity after CNS administration of RGX-111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73018C-FDFE-E026-3300-A29A719C371F}"/>
                </a:ext>
              </a:extLst>
            </p:cNvPr>
            <p:cNvSpPr txBox="1"/>
            <p:nvPr/>
          </p:nvSpPr>
          <p:spPr>
            <a:xfrm>
              <a:off x="408093" y="5436598"/>
              <a:ext cx="163560" cy="667915"/>
            </a:xfrm>
            <a:prstGeom prst="rect">
              <a:avLst/>
            </a:prstGeom>
            <a:solidFill>
              <a:srgbClr val="EF4A23"/>
            </a:solidFill>
            <a:effectLst/>
          </p:spPr>
          <p:txBody>
            <a:bodyPr wrap="square" lIns="274320" tIns="91440" rIns="274320" bIns="9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A7C2E15-5C35-0918-9210-C428FAD4DF78}"/>
              </a:ext>
            </a:extLst>
          </p:cNvPr>
          <p:cNvSpPr txBox="1"/>
          <p:nvPr/>
        </p:nvSpPr>
        <p:spPr>
          <a:xfrm>
            <a:off x="692942" y="2889020"/>
            <a:ext cx="10798384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Biomarker:</a:t>
            </a:r>
          </a:p>
          <a:p>
            <a:pPr marL="630238" marR="0" lvl="1" indent="-173038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CSF GAG reduction and IDUA enzyme activity indicate CNS biological activity</a:t>
            </a:r>
          </a:p>
          <a:p>
            <a:pPr marL="285750" marR="0" lvl="0" indent="-2857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charset="-128"/>
              </a:rPr>
              <a:t>Neurodevelopmental Function at Last Assessment Following RGX 111 Administration:</a:t>
            </a:r>
          </a:p>
          <a:p>
            <a:pPr marL="630238" marR="0" lvl="1" indent="-173038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majority of participants showed continued skill acquisition ≥ -2 SD of normative mean on the BSID-III cognition, expressive language and fine motor subtests.</a:t>
            </a:r>
          </a:p>
          <a:p>
            <a:pPr marL="1087438" marR="0" lvl="2" indent="-173038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Cognitive function in a Phase I/II trial participant and the single IND participant was higher than the age equivalent scores in the available natural history.</a:t>
            </a:r>
          </a:p>
          <a:p>
            <a:pPr marL="630238" marR="0" lvl="1" indent="-173038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13 year old participant demonstrated improved neurocognition and improved personal and social skills for daily living.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23030E-E285-D22D-821F-F1B97A26A6A5}"/>
              </a:ext>
            </a:extLst>
          </p:cNvPr>
          <p:cNvGrpSpPr/>
          <p:nvPr/>
        </p:nvGrpSpPr>
        <p:grpSpPr>
          <a:xfrm>
            <a:off x="438882" y="2431309"/>
            <a:ext cx="11119500" cy="469970"/>
            <a:chOff x="408093" y="2431492"/>
            <a:chExt cx="11119500" cy="6660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9550EF-55E7-AA2F-6A6B-2EAAE5EF558F}"/>
                </a:ext>
              </a:extLst>
            </p:cNvPr>
            <p:cNvSpPr txBox="1"/>
            <p:nvPr/>
          </p:nvSpPr>
          <p:spPr>
            <a:xfrm>
              <a:off x="568623" y="2433745"/>
              <a:ext cx="10958970" cy="663831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effectLst/>
          </p:spPr>
          <p:txBody>
            <a:bodyPr wrap="square" lIns="274320" tIns="91440" rIns="274320" bIns="9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CNS:  Biomarkers and neurodevelopmental assessments indicate encouraging RGX-111 CNS profile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337F99-3E78-B839-AF93-4C7E167BA5B6}"/>
                </a:ext>
              </a:extLst>
            </p:cNvPr>
            <p:cNvSpPr txBox="1"/>
            <p:nvPr/>
          </p:nvSpPr>
          <p:spPr>
            <a:xfrm>
              <a:off x="408093" y="2431492"/>
              <a:ext cx="160530" cy="663831"/>
            </a:xfrm>
            <a:prstGeom prst="rect">
              <a:avLst/>
            </a:prstGeom>
            <a:solidFill>
              <a:srgbClr val="64B4E6"/>
            </a:solidFill>
            <a:effectLst/>
          </p:spPr>
          <p:txBody>
            <a:bodyPr wrap="square" lIns="274320" tIns="91440" rIns="274320" bIns="9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E8048A-F219-2115-72FF-DA92BB63B90A}"/>
              </a:ext>
            </a:extLst>
          </p:cNvPr>
          <p:cNvGrpSpPr/>
          <p:nvPr/>
        </p:nvGrpSpPr>
        <p:grpSpPr>
          <a:xfrm>
            <a:off x="408093" y="1191592"/>
            <a:ext cx="11038752" cy="469845"/>
            <a:chOff x="488841" y="1191592"/>
            <a:chExt cx="11038752" cy="66590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0AA4B2-EE85-054B-6925-C43803753C12}"/>
                </a:ext>
              </a:extLst>
            </p:cNvPr>
            <p:cNvSpPr txBox="1"/>
            <p:nvPr/>
          </p:nvSpPr>
          <p:spPr>
            <a:xfrm>
              <a:off x="567621" y="1191592"/>
              <a:ext cx="10959972" cy="66590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effectLst/>
          </p:spPr>
          <p:txBody>
            <a:bodyPr wrap="square" lIns="274320" tIns="91440" rIns="274320" bIns="9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Safety:  RGX-111 </a:t>
              </a:r>
              <a:r>
                <a:rPr lang="en-US" sz="1600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well tolerated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4ED87B-1EE3-24B0-9CCB-B164B86F8309}"/>
                </a:ext>
              </a:extLst>
            </p:cNvPr>
            <p:cNvSpPr txBox="1"/>
            <p:nvPr/>
          </p:nvSpPr>
          <p:spPr>
            <a:xfrm>
              <a:off x="488841" y="1191592"/>
              <a:ext cx="164592" cy="665907"/>
            </a:xfrm>
            <a:prstGeom prst="rect">
              <a:avLst/>
            </a:prstGeom>
            <a:solidFill>
              <a:srgbClr val="4F81BD"/>
            </a:solidFill>
            <a:effectLst/>
          </p:spPr>
          <p:txBody>
            <a:bodyPr wrap="square" lIns="274320" tIns="91440" rIns="274320" bIns="9144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410BBAA-0A84-B6B9-C274-861A5FF3EF22}"/>
              </a:ext>
            </a:extLst>
          </p:cNvPr>
          <p:cNvSpPr txBox="1"/>
          <p:nvPr/>
        </p:nvSpPr>
        <p:spPr>
          <a:xfrm>
            <a:off x="486873" y="5990073"/>
            <a:ext cx="11954308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Plasma I0S6 reductions observed following RGX-111 administration</a:t>
            </a:r>
          </a:p>
          <a:p>
            <a:pPr marL="171450" marR="0" lvl="0" indent="-1714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levels of total urine GAGs maintained in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participants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F0338-0CB2-8F51-40FF-AB96CF2D9519}"/>
              </a:ext>
            </a:extLst>
          </p:cNvPr>
          <p:cNvSpPr txBox="1"/>
          <p:nvPr/>
        </p:nvSpPr>
        <p:spPr>
          <a:xfrm>
            <a:off x="9252710" y="6467469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367600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7884233-EAA1-4DFB-B5C9-2B646D28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28354"/>
            <a:ext cx="10936605" cy="8778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defTabSz="408178" eaLnBrk="0" fontAlgn="base" hangingPunct="0">
              <a:spcAft>
                <a:spcPct val="0"/>
              </a:spcAft>
            </a:pPr>
            <a:r>
              <a:rPr lang="en-US" sz="2800" dirty="0">
                <a:solidFill>
                  <a:srgbClr val="0065BD"/>
                </a:solidFill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3CF37-C751-4F2C-A36E-242CCB141C97}"/>
              </a:ext>
            </a:extLst>
          </p:cNvPr>
          <p:cNvSpPr txBox="1"/>
          <p:nvPr/>
        </p:nvSpPr>
        <p:spPr>
          <a:xfrm>
            <a:off x="747879" y="1401383"/>
            <a:ext cx="4846320" cy="369332"/>
          </a:xfrm>
          <a:prstGeom prst="rect">
            <a:avLst/>
          </a:prstGeom>
          <a:solidFill>
            <a:srgbClr val="00A9E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RGX-111-002 Investigators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B1190-BBA9-4960-ACD3-519CC1CDC67C}"/>
              </a:ext>
            </a:extLst>
          </p:cNvPr>
          <p:cNvSpPr txBox="1"/>
          <p:nvPr/>
        </p:nvSpPr>
        <p:spPr>
          <a:xfrm>
            <a:off x="747879" y="2017251"/>
            <a:ext cx="4903985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Ficicioglu, Children’s Hospital of Philadelphia</a:t>
            </a:r>
          </a:p>
          <a:p>
            <a:pPr marL="174625" marR="0" lvl="0" indent="-174625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Roberto Giugliani, HCPA, Porto Alegre, Brazil</a:t>
            </a:r>
          </a:p>
          <a:p>
            <a:pPr marL="174625" marR="0" lvl="0" indent="-174625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Yair Anikster, Sheba Medical Center, Israel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401EA-5B6E-4E66-8767-C24BA14BA64F}"/>
              </a:ext>
            </a:extLst>
          </p:cNvPr>
          <p:cNvSpPr txBox="1"/>
          <p:nvPr/>
        </p:nvSpPr>
        <p:spPr>
          <a:xfrm>
            <a:off x="776711" y="3690191"/>
            <a:ext cx="4846320" cy="1640840"/>
          </a:xfrm>
          <a:prstGeom prst="rect">
            <a:avLst/>
          </a:prstGeom>
          <a:solidFill>
            <a:srgbClr val="00A9E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Study Coordinators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(Nina Movsesyan, Harriet Chang, Ingrid Channa, Shoshana Franks, Genevieve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Nesom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Ehigiator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Marina Zambrano)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Assistants, and Study Teams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the Clinical Study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8AC74-4801-40F9-BA94-0E22561DF862}"/>
              </a:ext>
            </a:extLst>
          </p:cNvPr>
          <p:cNvSpPr txBox="1"/>
          <p:nvPr/>
        </p:nvSpPr>
        <p:spPr>
          <a:xfrm>
            <a:off x="6295128" y="1401383"/>
            <a:ext cx="4846320" cy="369332"/>
          </a:xfrm>
          <a:prstGeom prst="rect">
            <a:avLst/>
          </a:prstGeom>
          <a:solidFill>
            <a:srgbClr val="00A9E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REGENXBIO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F4729-0E0C-4604-A1D0-89AE09CEC729}"/>
              </a:ext>
            </a:extLst>
          </p:cNvPr>
          <p:cNvSpPr txBox="1"/>
          <p:nvPr/>
        </p:nvSpPr>
        <p:spPr>
          <a:xfrm>
            <a:off x="6540138" y="1859189"/>
            <a:ext cx="4581636" cy="1742528"/>
          </a:xfrm>
          <a:prstGeom prst="rect">
            <a:avLst/>
          </a:prstGeom>
          <a:noFill/>
        </p:spPr>
        <p:txBody>
          <a:bodyPr wrap="square" numCol="2" spcCol="182880">
            <a:spAutoFit/>
          </a:bodyPr>
          <a:lstStyle/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Nidal Boulos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Jenna Burke</a:t>
            </a:r>
          </a:p>
          <a:p>
            <a:pPr marL="174625" marR="0" lvl="0" indent="-174625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Yoonjin Cho</a:t>
            </a:r>
          </a:p>
          <a:p>
            <a:pPr marL="174625" marR="0" lvl="0" indent="-174625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Paulo Falabella</a:t>
            </a: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Michele Fiscella</a:t>
            </a: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Gilmor</a:t>
            </a: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Mulatya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Pisani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Dawn Phillips</a:t>
            </a: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Wilson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4625" indent="-174625" defTabSz="914354">
              <a:lnSpc>
                <a:spcPct val="90000"/>
              </a:lnSpc>
              <a:spcBef>
                <a:spcPts val="500"/>
              </a:spcBef>
              <a:buClr>
                <a:srgbClr val="00A9E0"/>
              </a:buClr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73E819-5C95-4BE6-B013-9A43CEFDF1C9}"/>
              </a:ext>
            </a:extLst>
          </p:cNvPr>
          <p:cNvSpPr txBox="1"/>
          <p:nvPr/>
        </p:nvSpPr>
        <p:spPr>
          <a:xfrm>
            <a:off x="6295128" y="3690191"/>
            <a:ext cx="4846320" cy="1640840"/>
          </a:xfrm>
          <a:prstGeom prst="rect">
            <a:avLst/>
          </a:prstGeom>
          <a:solidFill>
            <a:srgbClr val="00A9E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MPS I patients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369786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863B6-B62A-DDCA-47A4-E1747C6E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3" y="392339"/>
            <a:ext cx="11124565" cy="877824"/>
          </a:xfrm>
        </p:spPr>
        <p:txBody>
          <a:bodyPr/>
          <a:lstStyle/>
          <a:p>
            <a:pPr defTabSz="544237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MPS I is a Systemic Disease Representing a Wide Spectrum of Severity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</a:b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Severity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 of Disease Manifestations Correlates with Degree of alpha-l-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iduronidase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 (IDUA) Deficiency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C75CE53-F95D-8A69-9D60-42822D4F3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13420"/>
              </p:ext>
            </p:extLst>
          </p:nvPr>
        </p:nvGraphicFramePr>
        <p:xfrm>
          <a:off x="489378" y="1412354"/>
          <a:ext cx="11321621" cy="4787062"/>
        </p:xfrm>
        <a:graphic>
          <a:graphicData uri="http://schemas.openxmlformats.org/drawingml/2006/table">
            <a:tbl>
              <a:tblPr firstRow="1" bandRow="1"/>
              <a:tblGrid>
                <a:gridCol w="181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7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239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4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Hurler (60%)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Hurler-</a:t>
                      </a:r>
                      <a:r>
                        <a:rPr lang="en-US" sz="1400" dirty="0" err="1"/>
                        <a:t>Scheie</a:t>
                      </a:r>
                      <a:r>
                        <a:rPr lang="en-US" sz="1400" dirty="0"/>
                        <a:t> (23%)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 err="1"/>
                        <a:t>Scheie</a:t>
                      </a:r>
                      <a:r>
                        <a:rPr lang="en-US" sz="1400" dirty="0"/>
                        <a:t> (13%)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994441"/>
                  </a:ext>
                </a:extLst>
              </a:tr>
              <a:tr h="365239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/>
                        <a:t>Symptom</a:t>
                      </a:r>
                      <a:r>
                        <a:rPr lang="en-US" sz="1400" b="1" baseline="0" dirty="0"/>
                        <a:t> Onset</a:t>
                      </a:r>
                      <a:endParaRPr lang="en-US" sz="14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0.5</a:t>
                      </a:r>
                      <a:r>
                        <a:rPr lang="en-US" sz="1400" baseline="0" dirty="0"/>
                        <a:t> y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3.0 y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7.8 y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46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/>
                        <a:t>Age of diagnosis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0.8</a:t>
                      </a:r>
                      <a:r>
                        <a:rPr lang="en-US" sz="1400" baseline="0" dirty="0"/>
                        <a:t> y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3.9 y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9.3 y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33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/>
                        <a:t>Cognitive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100%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Regression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35% IQ</a:t>
                      </a:r>
                      <a:r>
                        <a:rPr lang="en-US" sz="1400" baseline="0" dirty="0"/>
                        <a:t> &lt; 85</a:t>
                      </a:r>
                    </a:p>
                    <a:p>
                      <a:pPr algn="ctr"/>
                      <a:r>
                        <a:rPr lang="en-US" sz="1400" baseline="0" dirty="0"/>
                        <a:t>14% IQ &lt; 70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Usually normal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815">
                <a:tc rowSpan="2"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/>
                        <a:t>Somatic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1" indent="0" algn="ctr"/>
                      <a:r>
                        <a:rPr lang="en-US" sz="1400" b="0" dirty="0"/>
                        <a:t>Most manifestations </a:t>
                      </a:r>
                      <a:r>
                        <a:rPr lang="en-US" sz="1400" b="0" baseline="0" dirty="0"/>
                        <a:t>and most severe</a:t>
                      </a:r>
                      <a:endParaRPr lang="en-US" sz="1400" b="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Intermediate</a:t>
                      </a:r>
                      <a:r>
                        <a:rPr lang="en-US" sz="1400" baseline="0" dirty="0"/>
                        <a:t> number </a:t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and severity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ctr" defTabSz="544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Fewest</a:t>
                      </a:r>
                      <a:r>
                        <a:rPr lang="en-US" sz="1400" baseline="0" dirty="0"/>
                        <a:t> manifestations,</a:t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least severe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698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ctr" defTabSz="544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Coarse facial features,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organomegaly,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dysostosis multiplex, carpal tunnel syndrome,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tiff joints,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hydrocephalus,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cord compression,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cardiac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valvular disease, recurrent upper airway infections, </a:t>
                      </a:r>
                      <a:br>
                        <a:rPr lang="en-US" sz="14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OAD/ sleep apnea, corneal clouding, hearing loss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39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/>
                        <a:t>Life</a:t>
                      </a:r>
                      <a:r>
                        <a:rPr lang="en-US" sz="1400" b="1" baseline="0" dirty="0"/>
                        <a:t> expectancy</a:t>
                      </a:r>
                      <a:endParaRPr lang="en-US" sz="14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Rapid </a:t>
                      </a:r>
                      <a:r>
                        <a:rPr lang="en-US" sz="1400" baseline="0" dirty="0"/>
                        <a:t>progression; &lt; 10 y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Slower progression; 30 – 40 y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Slow progression; &gt; 40 y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39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/>
                        <a:t>SoC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/>
                        <a:t>HSCT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Systemic</a:t>
                      </a:r>
                      <a:r>
                        <a:rPr lang="en-US" sz="1400" baseline="0" dirty="0"/>
                        <a:t> ERT</a:t>
                      </a:r>
                      <a:endParaRPr lang="en-US" sz="1400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Systemic ERT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65096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400" b="1" dirty="0"/>
                        <a:t>Unmet needs</a:t>
                      </a:r>
                      <a:r>
                        <a:rPr lang="en-US" sz="1400" b="1" baseline="0" dirty="0"/>
                        <a:t> with </a:t>
                      </a:r>
                      <a:r>
                        <a:rPr lang="en-US" sz="1400" b="1" dirty="0"/>
                        <a:t>SoC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Musculoskeletal/orthopedic</a:t>
                      </a:r>
                    </a:p>
                    <a:p>
                      <a:pPr algn="ctr"/>
                      <a:r>
                        <a:rPr lang="en-US" sz="1400" dirty="0"/>
                        <a:t>Cardiac valve disease</a:t>
                      </a:r>
                    </a:p>
                    <a:p>
                      <a:pPr algn="ctr"/>
                      <a:r>
                        <a:rPr lang="en-US" sz="1400" dirty="0"/>
                        <a:t>Corneal clouding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65BD"/>
                          </a:solidFill>
                        </a:rPr>
                        <a:t>Neurocognitive</a:t>
                      </a:r>
                      <a:r>
                        <a:rPr lang="en-US" sz="1400" b="1" baseline="0" dirty="0">
                          <a:solidFill>
                            <a:srgbClr val="0065BD"/>
                          </a:solidFill>
                        </a:rPr>
                        <a:t> – improved but often not normal</a:t>
                      </a:r>
                      <a:endParaRPr lang="en-US" sz="1400" b="1" dirty="0">
                        <a:solidFill>
                          <a:srgbClr val="0065BD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Musculoskeletal/orthopedic</a:t>
                      </a:r>
                    </a:p>
                    <a:p>
                      <a:pPr algn="ctr"/>
                      <a:r>
                        <a:rPr lang="en-US" sz="1400" dirty="0"/>
                        <a:t>Cardiac valve disease</a:t>
                      </a:r>
                    </a:p>
                    <a:p>
                      <a:pPr algn="ctr"/>
                      <a:r>
                        <a:rPr lang="en-US" sz="1400" dirty="0"/>
                        <a:t>Corneal clouding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065BD"/>
                          </a:solidFill>
                        </a:rPr>
                        <a:t>Neurocognitive – milder</a:t>
                      </a:r>
                      <a:r>
                        <a:rPr lang="en-US" sz="1400" b="1" baseline="0" dirty="0">
                          <a:solidFill>
                            <a:srgbClr val="0065BD"/>
                          </a:solidFill>
                        </a:rPr>
                        <a:t> dysfunction</a:t>
                      </a:r>
                      <a:endParaRPr lang="en-US" sz="1400" b="1" dirty="0">
                        <a:solidFill>
                          <a:srgbClr val="0065BD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00298"/>
                  </a:ext>
                </a:extLst>
              </a:tr>
            </a:tbl>
          </a:graphicData>
        </a:graphic>
      </p:graphicFrame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11E0260-22C5-8630-41FD-EEC80D2391CD}"/>
              </a:ext>
            </a:extLst>
          </p:cNvPr>
          <p:cNvSpPr txBox="1">
            <a:spLocks/>
          </p:cNvSpPr>
          <p:nvPr/>
        </p:nvSpPr>
        <p:spPr bwMode="gray">
          <a:xfrm>
            <a:off x="489378" y="6341607"/>
            <a:ext cx="11106151" cy="41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ts val="113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563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 pitchFamily="34" charset="0"/>
              </a:defRPr>
            </a:lvl1pPr>
            <a:lvl2pPr marL="616045" indent="-260780" algn="l" defTabSz="544237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880606" indent="-194641" algn="l" defTabSz="544237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1226423" indent="-272118" algn="l" defTabSz="544237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1492872" indent="-196530" algn="l" defTabSz="544237" rtl="0" eaLnBrk="0" fontAlgn="base" hangingPunct="0">
              <a:lnSpc>
                <a:spcPct val="90000"/>
              </a:lnSpc>
              <a:spcBef>
                <a:spcPts val="1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993302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38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76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12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4237" rtl="0" eaLnBrk="0" fontAlgn="base" latinLnBrk="0" hangingPunct="0">
              <a:lnSpc>
                <a:spcPct val="90000"/>
              </a:lnSpc>
              <a:spcBef>
                <a:spcPts val="113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Pastores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(2007) Mol Genet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Metab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544237" rtl="0" eaLnBrk="0" fontAlgn="base" latinLnBrk="0" hangingPunct="0">
              <a:lnSpc>
                <a:spcPct val="90000"/>
              </a:lnSpc>
              <a:spcBef>
                <a:spcPts val="113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Beck et al. (2014) Genet Med</a:t>
            </a:r>
          </a:p>
          <a:p>
            <a:pPr marL="0" marR="0" lvl="0" indent="0" algn="l" defTabSz="544237" rtl="0" eaLnBrk="0" fontAlgn="base" latinLnBrk="0" hangingPunct="0">
              <a:lnSpc>
                <a:spcPct val="90000"/>
              </a:lnSpc>
              <a:spcBef>
                <a:spcPts val="113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Shapiro et al. (2015) Mol Genet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Metab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8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863B6-B62A-DDCA-47A4-E1747C6E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3" y="392339"/>
            <a:ext cx="11124565" cy="877824"/>
          </a:xfrm>
        </p:spPr>
        <p:txBody>
          <a:bodyPr/>
          <a:lstStyle/>
          <a:p>
            <a:pPr defTabSz="544237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RGX-111: MPS I Phase </a:t>
            </a:r>
            <a:r>
              <a:rPr lang="en-US" dirty="0">
                <a:solidFill>
                  <a:srgbClr val="0065BD"/>
                </a:solidFill>
                <a:latin typeface="Arial"/>
              </a:rPr>
              <a:t>I/II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Clinical Study Summary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</a:br>
            <a:r>
              <a:rPr lang="en-US" sz="2000" b="1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NCT03580083 on ClinicalTrials.gov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5BD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32E7B-8E79-5ECC-AA3A-BE62B1FEBAE2}"/>
              </a:ext>
            </a:extLst>
          </p:cNvPr>
          <p:cNvSpPr/>
          <p:nvPr/>
        </p:nvSpPr>
        <p:spPr>
          <a:xfrm>
            <a:off x="9149052" y="2137419"/>
            <a:ext cx="36668" cy="423681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DE269-1138-B8EB-CA4B-6EF87BFC245F}"/>
              </a:ext>
            </a:extLst>
          </p:cNvPr>
          <p:cNvSpPr txBox="1"/>
          <p:nvPr/>
        </p:nvSpPr>
        <p:spPr>
          <a:xfrm>
            <a:off x="1353077" y="1270163"/>
            <a:ext cx="3995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endParaRPr lang="en-US" sz="1600" b="1" dirty="0">
              <a:solidFill>
                <a:srgbClr val="00A9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A6A51-BBA9-13B9-A4D7-0C40A9EA46A0}"/>
              </a:ext>
            </a:extLst>
          </p:cNvPr>
          <p:cNvSpPr txBox="1"/>
          <p:nvPr/>
        </p:nvSpPr>
        <p:spPr>
          <a:xfrm>
            <a:off x="1869775" y="1743956"/>
            <a:ext cx="1359668" cy="338554"/>
          </a:xfrm>
          <a:prstGeom prst="rect">
            <a:avLst/>
          </a:prstGeom>
          <a:noFill/>
        </p:spPr>
        <p:txBody>
          <a:bodyPr wrap="none" tIns="45720" rtlCol="0" anchor="ctr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600" b="1" dirty="0">
                <a:solidFill>
                  <a:srgbClr val="003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CF780D-B92B-40DD-17D7-E468994CADCB}"/>
              </a:ext>
            </a:extLst>
          </p:cNvPr>
          <p:cNvSpPr txBox="1"/>
          <p:nvPr/>
        </p:nvSpPr>
        <p:spPr>
          <a:xfrm>
            <a:off x="1246307" y="1977461"/>
            <a:ext cx="2764359" cy="1661993"/>
          </a:xfrm>
          <a:prstGeom prst="rect">
            <a:avLst/>
          </a:prstGeom>
          <a:noFill/>
        </p:spPr>
        <p:txBody>
          <a:bodyPr wrap="square" tIns="45720" rtlCol="0" anchor="t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of 8 MPS I participants with CNS involvement or severe MPS I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(≥ 4 months of age)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on Standard of Care IV ERT 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 Naïve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39D21-D985-8CCE-6B93-0B9A881963F0}"/>
              </a:ext>
            </a:extLst>
          </p:cNvPr>
          <p:cNvSpPr txBox="1"/>
          <p:nvPr/>
        </p:nvSpPr>
        <p:spPr>
          <a:xfrm>
            <a:off x="8512138" y="1743956"/>
            <a:ext cx="628697" cy="338554"/>
          </a:xfrm>
          <a:prstGeom prst="rect">
            <a:avLst/>
          </a:prstGeom>
          <a:noFill/>
        </p:spPr>
        <p:txBody>
          <a:bodyPr wrap="none" tIns="45720" rtlCol="0" anchor="ctr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600" b="1" dirty="0">
                <a:solidFill>
                  <a:srgbClr val="003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0E94B-7F64-E123-D0EC-0D4AC5C3274F}"/>
              </a:ext>
            </a:extLst>
          </p:cNvPr>
          <p:cNvSpPr txBox="1"/>
          <p:nvPr/>
        </p:nvSpPr>
        <p:spPr>
          <a:xfrm>
            <a:off x="7318760" y="2144564"/>
            <a:ext cx="3086262" cy="1938992"/>
          </a:xfrm>
          <a:prstGeom prst="rect">
            <a:avLst/>
          </a:prstGeom>
          <a:noFill/>
        </p:spPr>
        <p:txBody>
          <a:bodyPr wrap="square" tIns="45720" rtlCol="0" anchor="t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 is S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afety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&amp; Exploratory 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 Include: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CSF GAGs (Heparan Sulfate)</a:t>
            </a:r>
          </a:p>
          <a:p>
            <a:pPr marL="169863" indent="-169863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Neurodevelopmental Assessments (BSID / WASI)</a:t>
            </a:r>
          </a:p>
          <a:p>
            <a:pPr marL="169863" indent="-169863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Caregiver reported outcomes (VABS)</a:t>
            </a:r>
          </a:p>
          <a:p>
            <a:pPr marL="169863" indent="-169863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Biomarkers (urine &amp; plasma)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B3B317-54D7-29C9-4CCC-0C26526819A0}"/>
              </a:ext>
            </a:extLst>
          </p:cNvPr>
          <p:cNvSpPr txBox="1"/>
          <p:nvPr/>
        </p:nvSpPr>
        <p:spPr>
          <a:xfrm>
            <a:off x="4388156" y="1738019"/>
            <a:ext cx="2383266" cy="523220"/>
          </a:xfrm>
          <a:prstGeom prst="rect">
            <a:avLst/>
          </a:prstGeom>
          <a:noFill/>
        </p:spPr>
        <p:txBody>
          <a:bodyPr wrap="square" tIns="45720" rtlCol="0" anchor="ctr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600" b="1" dirty="0">
                <a:solidFill>
                  <a:srgbClr val="0033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Cohorts (dose levels)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Genome copies/g brain mass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BC7DA-1BB7-0441-4282-AB2427E289A4}"/>
              </a:ext>
            </a:extLst>
          </p:cNvPr>
          <p:cNvSpPr txBox="1"/>
          <p:nvPr/>
        </p:nvSpPr>
        <p:spPr>
          <a:xfrm>
            <a:off x="4422534" y="3074261"/>
            <a:ext cx="2238612" cy="461665"/>
          </a:xfrm>
          <a:prstGeom prst="rect">
            <a:avLst/>
          </a:prstGeom>
          <a:noFill/>
        </p:spPr>
        <p:txBody>
          <a:bodyPr wrap="square" tIns="45720" rtlCol="0" anchor="t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1: 1.0 x 10</a:t>
            </a:r>
            <a:r>
              <a:rPr lang="en-US" sz="1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C000"/>
              </a:buClr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2: 5.0 x 10</a:t>
            </a:r>
            <a:r>
              <a:rPr lang="en-US" sz="1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33C352-BCAF-BF42-AF9C-66E4D573DFEC}"/>
              </a:ext>
            </a:extLst>
          </p:cNvPr>
          <p:cNvGrpSpPr/>
          <p:nvPr/>
        </p:nvGrpSpPr>
        <p:grpSpPr>
          <a:xfrm>
            <a:off x="4809917" y="2434021"/>
            <a:ext cx="1704152" cy="505424"/>
            <a:chOff x="4753040" y="1491633"/>
            <a:chExt cx="1919785" cy="574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CD14F1-BEFB-6CC0-390A-EB09F2E10515}"/>
                </a:ext>
              </a:extLst>
            </p:cNvPr>
            <p:cNvSpPr txBox="1"/>
            <p:nvPr/>
          </p:nvSpPr>
          <p:spPr>
            <a:xfrm>
              <a:off x="5330684" y="1541358"/>
              <a:ext cx="1342141" cy="524606"/>
            </a:xfrm>
            <a:prstGeom prst="rect">
              <a:avLst/>
            </a:prstGeom>
            <a:noFill/>
          </p:spPr>
          <p:txBody>
            <a:bodyPr wrap="square" tIns="45720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C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RGX-111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C00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AAV9 + </a:t>
              </a: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IDUA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3C32880-D782-33AF-56D5-689A8A2843EA}"/>
                </a:ext>
              </a:extLst>
            </p:cNvPr>
            <p:cNvGrpSpPr/>
            <p:nvPr/>
          </p:nvGrpSpPr>
          <p:grpSpPr>
            <a:xfrm>
              <a:off x="4753040" y="1491633"/>
              <a:ext cx="540198" cy="547003"/>
              <a:chOff x="3528490" y="1275248"/>
              <a:chExt cx="776688" cy="78647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85A4CEC-4AD5-EE29-8829-ACF3A1905069}"/>
                  </a:ext>
                </a:extLst>
              </p:cNvPr>
              <p:cNvGrpSpPr/>
              <p:nvPr/>
            </p:nvGrpSpPr>
            <p:grpSpPr>
              <a:xfrm>
                <a:off x="3528490" y="1275248"/>
                <a:ext cx="776688" cy="786472"/>
                <a:chOff x="9432604" y="268270"/>
                <a:chExt cx="1384879" cy="2120424"/>
              </a:xfrm>
              <a:solidFill>
                <a:srgbClr val="FFFFFF">
                  <a:lumMod val="85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Flowchart: Decision 20">
                  <a:extLst>
                    <a:ext uri="{FF2B5EF4-FFF2-40B4-BE49-F238E27FC236}">
                      <a16:creationId xmlns:a16="http://schemas.microsoft.com/office/drawing/2014/main" id="{EE4C76BD-5EC1-71AB-790A-F1073DFC71EE}"/>
                    </a:ext>
                  </a:extLst>
                </p:cNvPr>
                <p:cNvSpPr/>
                <p:nvPr/>
              </p:nvSpPr>
              <p:spPr>
                <a:xfrm>
                  <a:off x="9434564" y="1660832"/>
                  <a:ext cx="1379107" cy="727862"/>
                </a:xfrm>
                <a:prstGeom prst="flowChartDecision">
                  <a:avLst/>
                </a:prstGeom>
                <a:grpFill/>
                <a:ln w="317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lowchart: Decision 21">
                  <a:extLst>
                    <a:ext uri="{FF2B5EF4-FFF2-40B4-BE49-F238E27FC236}">
                      <a16:creationId xmlns:a16="http://schemas.microsoft.com/office/drawing/2014/main" id="{C578A2B7-2321-5239-6A02-5C9A737FEFD6}"/>
                    </a:ext>
                  </a:extLst>
                </p:cNvPr>
                <p:cNvSpPr/>
                <p:nvPr/>
              </p:nvSpPr>
              <p:spPr>
                <a:xfrm>
                  <a:off x="9434564" y="268270"/>
                  <a:ext cx="1379107" cy="727862"/>
                </a:xfrm>
                <a:prstGeom prst="flowChartDecision">
                  <a:avLst/>
                </a:prstGeom>
                <a:grpFill/>
                <a:ln w="317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rapezoid 68">
                  <a:extLst>
                    <a:ext uri="{FF2B5EF4-FFF2-40B4-BE49-F238E27FC236}">
                      <a16:creationId xmlns:a16="http://schemas.microsoft.com/office/drawing/2014/main" id="{79EC7493-DC89-82EC-B212-B430F879D0DC}"/>
                    </a:ext>
                  </a:extLst>
                </p:cNvPr>
                <p:cNvSpPr/>
                <p:nvPr/>
              </p:nvSpPr>
              <p:spPr>
                <a:xfrm rot="16200000">
                  <a:off x="9781813" y="978867"/>
                  <a:ext cx="1384300" cy="687041"/>
                </a:xfrm>
                <a:custGeom>
                  <a:avLst/>
                  <a:gdLst>
                    <a:gd name="connsiteX0" fmla="*/ 0 w 1374775"/>
                    <a:gd name="connsiteY0" fmla="*/ 667993 h 667993"/>
                    <a:gd name="connsiteX1" fmla="*/ 336595 w 1374775"/>
                    <a:gd name="connsiteY1" fmla="*/ 0 h 667993"/>
                    <a:gd name="connsiteX2" fmla="*/ 1038180 w 1374775"/>
                    <a:gd name="connsiteY2" fmla="*/ 0 h 667993"/>
                    <a:gd name="connsiteX3" fmla="*/ 1374775 w 1374775"/>
                    <a:gd name="connsiteY3" fmla="*/ 667993 h 667993"/>
                    <a:gd name="connsiteX4" fmla="*/ 0 w 1374775"/>
                    <a:gd name="connsiteY4" fmla="*/ 667993 h 667993"/>
                    <a:gd name="connsiteX0" fmla="*/ 0 w 1384300"/>
                    <a:gd name="connsiteY0" fmla="*/ 664183 h 667993"/>
                    <a:gd name="connsiteX1" fmla="*/ 346120 w 1384300"/>
                    <a:gd name="connsiteY1" fmla="*/ 0 h 667993"/>
                    <a:gd name="connsiteX2" fmla="*/ 1047705 w 1384300"/>
                    <a:gd name="connsiteY2" fmla="*/ 0 h 667993"/>
                    <a:gd name="connsiteX3" fmla="*/ 1384300 w 1384300"/>
                    <a:gd name="connsiteY3" fmla="*/ 667993 h 667993"/>
                    <a:gd name="connsiteX4" fmla="*/ 0 w 1384300"/>
                    <a:gd name="connsiteY4" fmla="*/ 664183 h 667993"/>
                    <a:gd name="connsiteX0" fmla="*/ 0 w 1384300"/>
                    <a:gd name="connsiteY0" fmla="*/ 667991 h 671801"/>
                    <a:gd name="connsiteX1" fmla="*/ 346120 w 1384300"/>
                    <a:gd name="connsiteY1" fmla="*/ 3808 h 671801"/>
                    <a:gd name="connsiteX2" fmla="*/ 1021035 w 1384300"/>
                    <a:gd name="connsiteY2" fmla="*/ 0 h 671801"/>
                    <a:gd name="connsiteX3" fmla="*/ 1384300 w 1384300"/>
                    <a:gd name="connsiteY3" fmla="*/ 671801 h 671801"/>
                    <a:gd name="connsiteX4" fmla="*/ 0 w 1384300"/>
                    <a:gd name="connsiteY4" fmla="*/ 667991 h 671801"/>
                    <a:gd name="connsiteX0" fmla="*/ 0 w 1384300"/>
                    <a:gd name="connsiteY0" fmla="*/ 683231 h 687041"/>
                    <a:gd name="connsiteX1" fmla="*/ 359455 w 1384300"/>
                    <a:gd name="connsiteY1" fmla="*/ 0 h 687041"/>
                    <a:gd name="connsiteX2" fmla="*/ 1021035 w 1384300"/>
                    <a:gd name="connsiteY2" fmla="*/ 15240 h 687041"/>
                    <a:gd name="connsiteX3" fmla="*/ 1384300 w 1384300"/>
                    <a:gd name="connsiteY3" fmla="*/ 687041 h 687041"/>
                    <a:gd name="connsiteX4" fmla="*/ 0 w 1384300"/>
                    <a:gd name="connsiteY4" fmla="*/ 683231 h 687041"/>
                    <a:gd name="connsiteX0" fmla="*/ 0 w 1384300"/>
                    <a:gd name="connsiteY0" fmla="*/ 683231 h 687041"/>
                    <a:gd name="connsiteX1" fmla="*/ 359455 w 1384300"/>
                    <a:gd name="connsiteY1" fmla="*/ 0 h 687041"/>
                    <a:gd name="connsiteX2" fmla="*/ 1019130 w 1384300"/>
                    <a:gd name="connsiteY2" fmla="*/ 11433 h 687041"/>
                    <a:gd name="connsiteX3" fmla="*/ 1384300 w 1384300"/>
                    <a:gd name="connsiteY3" fmla="*/ 687041 h 687041"/>
                    <a:gd name="connsiteX4" fmla="*/ 0 w 1384300"/>
                    <a:gd name="connsiteY4" fmla="*/ 683231 h 687041"/>
                    <a:gd name="connsiteX0" fmla="*/ 0 w 1384300"/>
                    <a:gd name="connsiteY0" fmla="*/ 683231 h 687041"/>
                    <a:gd name="connsiteX1" fmla="*/ 359455 w 1384300"/>
                    <a:gd name="connsiteY1" fmla="*/ 0 h 687041"/>
                    <a:gd name="connsiteX2" fmla="*/ 1019130 w 1384300"/>
                    <a:gd name="connsiteY2" fmla="*/ 6 h 687041"/>
                    <a:gd name="connsiteX3" fmla="*/ 1384300 w 1384300"/>
                    <a:gd name="connsiteY3" fmla="*/ 687041 h 687041"/>
                    <a:gd name="connsiteX4" fmla="*/ 0 w 1384300"/>
                    <a:gd name="connsiteY4" fmla="*/ 683231 h 68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4300" h="687041">
                      <a:moveTo>
                        <a:pt x="0" y="683231"/>
                      </a:moveTo>
                      <a:lnTo>
                        <a:pt x="359455" y="0"/>
                      </a:lnTo>
                      <a:lnTo>
                        <a:pt x="1019130" y="6"/>
                      </a:lnTo>
                      <a:lnTo>
                        <a:pt x="1384300" y="687041"/>
                      </a:lnTo>
                      <a:lnTo>
                        <a:pt x="0" y="683231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rapezoid 68">
                  <a:extLst>
                    <a:ext uri="{FF2B5EF4-FFF2-40B4-BE49-F238E27FC236}">
                      <a16:creationId xmlns:a16="http://schemas.microsoft.com/office/drawing/2014/main" id="{473961E3-A9A1-CFB6-74CE-1AD7A23E5161}"/>
                    </a:ext>
                  </a:extLst>
                </p:cNvPr>
                <p:cNvSpPr/>
                <p:nvPr/>
              </p:nvSpPr>
              <p:spPr>
                <a:xfrm rot="5400000" flipH="1">
                  <a:off x="9083975" y="982044"/>
                  <a:ext cx="1384300" cy="687041"/>
                </a:xfrm>
                <a:custGeom>
                  <a:avLst/>
                  <a:gdLst>
                    <a:gd name="connsiteX0" fmla="*/ 0 w 1374775"/>
                    <a:gd name="connsiteY0" fmla="*/ 667993 h 667993"/>
                    <a:gd name="connsiteX1" fmla="*/ 336595 w 1374775"/>
                    <a:gd name="connsiteY1" fmla="*/ 0 h 667993"/>
                    <a:gd name="connsiteX2" fmla="*/ 1038180 w 1374775"/>
                    <a:gd name="connsiteY2" fmla="*/ 0 h 667993"/>
                    <a:gd name="connsiteX3" fmla="*/ 1374775 w 1374775"/>
                    <a:gd name="connsiteY3" fmla="*/ 667993 h 667993"/>
                    <a:gd name="connsiteX4" fmla="*/ 0 w 1374775"/>
                    <a:gd name="connsiteY4" fmla="*/ 667993 h 667993"/>
                    <a:gd name="connsiteX0" fmla="*/ 0 w 1384300"/>
                    <a:gd name="connsiteY0" fmla="*/ 664183 h 667993"/>
                    <a:gd name="connsiteX1" fmla="*/ 346120 w 1384300"/>
                    <a:gd name="connsiteY1" fmla="*/ 0 h 667993"/>
                    <a:gd name="connsiteX2" fmla="*/ 1047705 w 1384300"/>
                    <a:gd name="connsiteY2" fmla="*/ 0 h 667993"/>
                    <a:gd name="connsiteX3" fmla="*/ 1384300 w 1384300"/>
                    <a:gd name="connsiteY3" fmla="*/ 667993 h 667993"/>
                    <a:gd name="connsiteX4" fmla="*/ 0 w 1384300"/>
                    <a:gd name="connsiteY4" fmla="*/ 664183 h 667993"/>
                    <a:gd name="connsiteX0" fmla="*/ 0 w 1384300"/>
                    <a:gd name="connsiteY0" fmla="*/ 667991 h 671801"/>
                    <a:gd name="connsiteX1" fmla="*/ 346120 w 1384300"/>
                    <a:gd name="connsiteY1" fmla="*/ 3808 h 671801"/>
                    <a:gd name="connsiteX2" fmla="*/ 1021035 w 1384300"/>
                    <a:gd name="connsiteY2" fmla="*/ 0 h 671801"/>
                    <a:gd name="connsiteX3" fmla="*/ 1384300 w 1384300"/>
                    <a:gd name="connsiteY3" fmla="*/ 671801 h 671801"/>
                    <a:gd name="connsiteX4" fmla="*/ 0 w 1384300"/>
                    <a:gd name="connsiteY4" fmla="*/ 667991 h 671801"/>
                    <a:gd name="connsiteX0" fmla="*/ 0 w 1384300"/>
                    <a:gd name="connsiteY0" fmla="*/ 683231 h 687041"/>
                    <a:gd name="connsiteX1" fmla="*/ 359455 w 1384300"/>
                    <a:gd name="connsiteY1" fmla="*/ 0 h 687041"/>
                    <a:gd name="connsiteX2" fmla="*/ 1021035 w 1384300"/>
                    <a:gd name="connsiteY2" fmla="*/ 15240 h 687041"/>
                    <a:gd name="connsiteX3" fmla="*/ 1384300 w 1384300"/>
                    <a:gd name="connsiteY3" fmla="*/ 687041 h 687041"/>
                    <a:gd name="connsiteX4" fmla="*/ 0 w 1384300"/>
                    <a:gd name="connsiteY4" fmla="*/ 683231 h 687041"/>
                    <a:gd name="connsiteX0" fmla="*/ 0 w 1384300"/>
                    <a:gd name="connsiteY0" fmla="*/ 683231 h 687041"/>
                    <a:gd name="connsiteX1" fmla="*/ 359455 w 1384300"/>
                    <a:gd name="connsiteY1" fmla="*/ 0 h 687041"/>
                    <a:gd name="connsiteX2" fmla="*/ 1019130 w 1384300"/>
                    <a:gd name="connsiteY2" fmla="*/ 11433 h 687041"/>
                    <a:gd name="connsiteX3" fmla="*/ 1384300 w 1384300"/>
                    <a:gd name="connsiteY3" fmla="*/ 687041 h 687041"/>
                    <a:gd name="connsiteX4" fmla="*/ 0 w 1384300"/>
                    <a:gd name="connsiteY4" fmla="*/ 683231 h 687041"/>
                    <a:gd name="connsiteX0" fmla="*/ 0 w 1384300"/>
                    <a:gd name="connsiteY0" fmla="*/ 683231 h 687041"/>
                    <a:gd name="connsiteX1" fmla="*/ 359455 w 1384300"/>
                    <a:gd name="connsiteY1" fmla="*/ 0 h 687041"/>
                    <a:gd name="connsiteX2" fmla="*/ 1024845 w 1384300"/>
                    <a:gd name="connsiteY2" fmla="*/ 1908 h 687041"/>
                    <a:gd name="connsiteX3" fmla="*/ 1384300 w 1384300"/>
                    <a:gd name="connsiteY3" fmla="*/ 687041 h 687041"/>
                    <a:gd name="connsiteX4" fmla="*/ 0 w 1384300"/>
                    <a:gd name="connsiteY4" fmla="*/ 683231 h 687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4300" h="687041">
                      <a:moveTo>
                        <a:pt x="0" y="683231"/>
                      </a:moveTo>
                      <a:lnTo>
                        <a:pt x="359455" y="0"/>
                      </a:lnTo>
                      <a:lnTo>
                        <a:pt x="1024845" y="1908"/>
                      </a:lnTo>
                      <a:lnTo>
                        <a:pt x="1384300" y="687041"/>
                      </a:lnTo>
                      <a:lnTo>
                        <a:pt x="0" y="683231"/>
                      </a:lnTo>
                      <a:close/>
                    </a:path>
                  </a:pathLst>
                </a:custGeom>
                <a:grpFill/>
                <a:ln w="3175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D04989-FEFA-1375-68E1-0D32D2FF6C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5044" y="1598447"/>
                <a:ext cx="623580" cy="164825"/>
              </a:xfrm>
              <a:prstGeom prst="rect">
                <a:avLst/>
              </a:prstGeom>
            </p:spPr>
          </p:pic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3B37A9-3030-5088-BCBD-843CF6AAA35D}"/>
              </a:ext>
            </a:extLst>
          </p:cNvPr>
          <p:cNvCxnSpPr>
            <a:cxnSpLocks/>
            <a:stCxn id="30" idx="6"/>
          </p:cNvCxnSpPr>
          <p:nvPr/>
        </p:nvCxnSpPr>
        <p:spPr>
          <a:xfrm>
            <a:off x="4307795" y="6230224"/>
            <a:ext cx="4535495" cy="16984"/>
          </a:xfrm>
          <a:prstGeom prst="line">
            <a:avLst/>
          </a:prstGeom>
          <a:noFill/>
          <a:ln w="38100">
            <a:solidFill>
              <a:srgbClr val="0070C0"/>
            </a:solidFill>
            <a:prstDash val="sysDash"/>
            <a:round/>
            <a:headEnd/>
            <a:tailEnd type="stealth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A47FA8A-F9E7-F961-B0C4-87689D9B69EE}"/>
              </a:ext>
            </a:extLst>
          </p:cNvPr>
          <p:cNvSpPr txBox="1"/>
          <p:nvPr/>
        </p:nvSpPr>
        <p:spPr>
          <a:xfrm>
            <a:off x="4523556" y="6087389"/>
            <a:ext cx="2332327" cy="253916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tIns="45720" rtlCol="0" anchor="b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Option to discontinue after week 28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C3D281-DEA9-7689-3FDD-2F967C9CC860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1404149" y="6206731"/>
            <a:ext cx="2765305" cy="2349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EAF5465E-C6F5-9C33-465F-BDC64D06020F}"/>
              </a:ext>
            </a:extLst>
          </p:cNvPr>
          <p:cNvSpPr/>
          <p:nvPr/>
        </p:nvSpPr>
        <p:spPr bwMode="gray">
          <a:xfrm>
            <a:off x="4169454" y="6163959"/>
            <a:ext cx="138341" cy="132528"/>
          </a:xfrm>
          <a:prstGeom prst="ellipse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130606" tIns="65304" rIns="130606" bIns="653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44237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A9E0"/>
              </a:buClr>
              <a:buSzPct val="90000"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0D9C6A-091D-7370-FB29-540EA6893B92}"/>
              </a:ext>
            </a:extLst>
          </p:cNvPr>
          <p:cNvSpPr/>
          <p:nvPr/>
        </p:nvSpPr>
        <p:spPr bwMode="gray">
          <a:xfrm>
            <a:off x="1123002" y="6043948"/>
            <a:ext cx="1224513" cy="323439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44237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A9E0"/>
              </a:buClr>
              <a:buSzPct val="90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IV ERT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710C31-BC33-5916-4013-1B8E90DCE9CC}"/>
              </a:ext>
            </a:extLst>
          </p:cNvPr>
          <p:cNvGrpSpPr/>
          <p:nvPr/>
        </p:nvGrpSpPr>
        <p:grpSpPr>
          <a:xfrm>
            <a:off x="1123002" y="4159741"/>
            <a:ext cx="9748470" cy="1478918"/>
            <a:chOff x="15665861" y="9088390"/>
            <a:chExt cx="12154599" cy="18439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D08645-2977-A8C3-E1B6-86B89C5B47A2}"/>
                </a:ext>
              </a:extLst>
            </p:cNvPr>
            <p:cNvSpPr txBox="1"/>
            <p:nvPr/>
          </p:nvSpPr>
          <p:spPr>
            <a:xfrm>
              <a:off x="19911095" y="9526805"/>
              <a:ext cx="963754" cy="326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RGX-501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45F2E2-774D-45F8-F052-7973304FB2DF}"/>
                </a:ext>
              </a:extLst>
            </p:cNvPr>
            <p:cNvSpPr/>
            <p:nvPr/>
          </p:nvSpPr>
          <p:spPr>
            <a:xfrm>
              <a:off x="17045615" y="9910329"/>
              <a:ext cx="444208" cy="6031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41F85C-78E0-BBB4-8CD6-F6F9EA3C988C}"/>
                </a:ext>
              </a:extLst>
            </p:cNvPr>
            <p:cNvSpPr/>
            <p:nvPr/>
          </p:nvSpPr>
          <p:spPr>
            <a:xfrm>
              <a:off x="26217098" y="9639883"/>
              <a:ext cx="444208" cy="25391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7E92F8D-D8FC-7ECB-62FE-63F4D3CF0691}"/>
                </a:ext>
              </a:extLst>
            </p:cNvPr>
            <p:cNvSpPr/>
            <p:nvPr/>
          </p:nvSpPr>
          <p:spPr>
            <a:xfrm>
              <a:off x="17542932" y="10494361"/>
              <a:ext cx="264149" cy="42231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295E87-911E-DFD7-CD0E-27AD641EA171}"/>
                </a:ext>
              </a:extLst>
            </p:cNvPr>
            <p:cNvSpPr/>
            <p:nvPr/>
          </p:nvSpPr>
          <p:spPr>
            <a:xfrm>
              <a:off x="16753383" y="10368634"/>
              <a:ext cx="292232" cy="30385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E77371-E712-DD01-7F7C-D113EDAECBB9}"/>
                </a:ext>
              </a:extLst>
            </p:cNvPr>
            <p:cNvSpPr/>
            <p:nvPr/>
          </p:nvSpPr>
          <p:spPr>
            <a:xfrm>
              <a:off x="16956257" y="9526805"/>
              <a:ext cx="89357" cy="121930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BB3426-A827-C100-C1AE-99D4AD688961}"/>
                </a:ext>
              </a:extLst>
            </p:cNvPr>
            <p:cNvSpPr txBox="1"/>
            <p:nvPr/>
          </p:nvSpPr>
          <p:spPr>
            <a:xfrm>
              <a:off x="16245972" y="10395097"/>
              <a:ext cx="1987067" cy="537239"/>
            </a:xfrm>
            <a:prstGeom prst="rect">
              <a:avLst/>
            </a:prstGeom>
            <a:noFill/>
          </p:spPr>
          <p:txBody>
            <a:bodyPr wrap="none" tIns="45720" rtlCol="0" anchor="t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  <a:buClr>
                  <a:srgbClr val="FFC000"/>
                </a:buClr>
                <a:buSzPct val="100000"/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Direct to CNS </a:t>
              </a:r>
            </a:p>
            <a:p>
              <a:pPr algn="ctr" eaLnBrk="0" fontAlgn="base" hangingPunct="0">
                <a:spcAft>
                  <a:spcPct val="0"/>
                </a:spcAft>
                <a:buClr>
                  <a:srgbClr val="FFC000"/>
                </a:buClr>
                <a:buSzPct val="100000"/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Injection of RGX-111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8ACA4B-1953-5572-E04A-46D78559277E}"/>
                </a:ext>
              </a:extLst>
            </p:cNvPr>
            <p:cNvSpPr txBox="1"/>
            <p:nvPr/>
          </p:nvSpPr>
          <p:spPr>
            <a:xfrm>
              <a:off x="17827126" y="10395097"/>
              <a:ext cx="2578172" cy="537239"/>
            </a:xfrm>
            <a:prstGeom prst="rect">
              <a:avLst/>
            </a:prstGeom>
            <a:noFill/>
          </p:spPr>
          <p:txBody>
            <a:bodyPr wrap="square" tIns="45720" rtlCol="0" anchor="t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  <a:buClr>
                  <a:srgbClr val="FFC000"/>
                </a:buClr>
                <a:buSzPct val="100000"/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Immunosuppression Therapy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C35465-DB49-EDA0-393E-E45E4B949871}"/>
                </a:ext>
              </a:extLst>
            </p:cNvPr>
            <p:cNvSpPr txBox="1"/>
            <p:nvPr/>
          </p:nvSpPr>
          <p:spPr>
            <a:xfrm>
              <a:off x="20787798" y="10395097"/>
              <a:ext cx="1117649" cy="326181"/>
            </a:xfrm>
            <a:prstGeom prst="rect">
              <a:avLst/>
            </a:prstGeom>
            <a:noFill/>
          </p:spPr>
          <p:txBody>
            <a:bodyPr wrap="none" tIns="45720" rtlCol="0" anchor="t">
              <a:spAutoFit/>
            </a:bodyPr>
            <a:lstStyle/>
            <a:p>
              <a:pPr marL="228600" indent="-228600" algn="ctr" eaLnBrk="0" fontAlgn="base" hangingPunct="0">
                <a:spcAft>
                  <a:spcPct val="0"/>
                </a:spcAft>
                <a:buClr>
                  <a:srgbClr val="FFC000"/>
                </a:buClr>
                <a:buSzPct val="100000"/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(48 weeks)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74A977-3099-9C1C-0EEC-6791DD39869D}"/>
                </a:ext>
              </a:extLst>
            </p:cNvPr>
            <p:cNvSpPr txBox="1"/>
            <p:nvPr/>
          </p:nvSpPr>
          <p:spPr>
            <a:xfrm>
              <a:off x="24832322" y="10380285"/>
              <a:ext cx="1215583" cy="326181"/>
            </a:xfrm>
            <a:prstGeom prst="rect">
              <a:avLst/>
            </a:prstGeom>
            <a:noFill/>
          </p:spPr>
          <p:txBody>
            <a:bodyPr wrap="none" tIns="45720" rtlCol="0" anchor="ctr">
              <a:spAutoFit/>
            </a:bodyPr>
            <a:lstStyle/>
            <a:p>
              <a:pPr marL="228600" indent="-228600" algn="ctr" eaLnBrk="0" fontAlgn="base" hangingPunct="0">
                <a:spcAft>
                  <a:spcPct val="0"/>
                </a:spcAft>
                <a:buClr>
                  <a:srgbClr val="FFC000"/>
                </a:buClr>
                <a:buSzPct val="100000"/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(104 weeks)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9FAC24-B6E8-303F-0F13-3AD466B2237C}"/>
                </a:ext>
              </a:extLst>
            </p:cNvPr>
            <p:cNvSpPr/>
            <p:nvPr/>
          </p:nvSpPr>
          <p:spPr bwMode="gray">
            <a:xfrm>
              <a:off x="15665861" y="9650090"/>
              <a:ext cx="1544551" cy="404894"/>
            </a:xfrm>
            <a:prstGeom prst="rect">
              <a:avLst/>
            </a:prstGeom>
            <a:solidFill>
              <a:srgbClr val="4F81BD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72" tIns="34286" rIns="68572" bIns="34286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Screening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AECE5C6-A915-C69A-1E90-FCC073EB81BA}"/>
                </a:ext>
              </a:extLst>
            </p:cNvPr>
            <p:cNvSpPr/>
            <p:nvPr/>
          </p:nvSpPr>
          <p:spPr bwMode="gray">
            <a:xfrm>
              <a:off x="17186112" y="9650090"/>
              <a:ext cx="8230852" cy="404894"/>
            </a:xfrm>
            <a:prstGeom prst="rect">
              <a:avLst/>
            </a:prstGeom>
            <a:solidFill>
              <a:srgbClr val="FF660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72" tIns="34286" rIns="68572" bIns="34286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rPr>
                <a:t>Treatment Evaluation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DADC1D1-7C99-3DB2-155B-C8C6E917F66E}"/>
                </a:ext>
              </a:extLst>
            </p:cNvPr>
            <p:cNvSpPr/>
            <p:nvPr/>
          </p:nvSpPr>
          <p:spPr bwMode="gray">
            <a:xfrm>
              <a:off x="25342389" y="10173982"/>
              <a:ext cx="172486" cy="173736"/>
            </a:xfrm>
            <a:prstGeom prst="ellipse">
              <a:avLst/>
            </a:prstGeom>
            <a:solidFill>
              <a:srgbClr val="DD4E4E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130606" tIns="65304" rIns="130606" bIns="65304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hangingPunct="0">
                <a:lnSpc>
                  <a:spcPct val="90000"/>
                </a:lnSpc>
                <a:buClr>
                  <a:srgbClr val="00A9E0"/>
                </a:buClr>
                <a:buSzPct val="90000"/>
                <a:defRPr/>
              </a:pPr>
              <a:endParaRPr lang="en-US" sz="11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E178B5E1-81FA-74FA-E969-209DCC1B4D1B}"/>
                </a:ext>
              </a:extLst>
            </p:cNvPr>
            <p:cNvSpPr/>
            <p:nvPr/>
          </p:nvSpPr>
          <p:spPr>
            <a:xfrm>
              <a:off x="19159022" y="9426349"/>
              <a:ext cx="279579" cy="198924"/>
            </a:xfrm>
            <a:prstGeom prst="downArrow">
              <a:avLst/>
            </a:prstGeom>
            <a:solidFill>
              <a:srgbClr val="DD4E4E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130606" tIns="65304" rIns="130606" bIns="65304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hangingPunct="0">
                <a:lnSpc>
                  <a:spcPct val="90000"/>
                </a:lnSpc>
                <a:buClr>
                  <a:srgbClr val="00A9E0"/>
                </a:buClr>
                <a:buSzPct val="90000"/>
                <a:defRPr/>
              </a:pPr>
              <a:endParaRPr lang="en-US"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D96DC04-94D7-C107-3940-CBA17739264C}"/>
                </a:ext>
              </a:extLst>
            </p:cNvPr>
            <p:cNvSpPr txBox="1"/>
            <p:nvPr/>
          </p:nvSpPr>
          <p:spPr>
            <a:xfrm>
              <a:off x="17565604" y="9088390"/>
              <a:ext cx="3466415" cy="326181"/>
            </a:xfrm>
            <a:prstGeom prst="rect">
              <a:avLst/>
            </a:prstGeom>
            <a:noFill/>
          </p:spPr>
          <p:txBody>
            <a:bodyPr wrap="square" tIns="45720" rtlCol="0" anchor="ctr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  <a:buClr>
                  <a:srgbClr val="FFC000"/>
                </a:buClr>
                <a:buSzPct val="100000"/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Safety Endpoint (24 weeks)</a:t>
              </a:r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8700977D-3049-2942-0833-7275E99CB76C}"/>
                </a:ext>
              </a:extLst>
            </p:cNvPr>
            <p:cNvSpPr/>
            <p:nvPr/>
          </p:nvSpPr>
          <p:spPr>
            <a:xfrm rot="16200000">
              <a:off x="19093131" y="8156819"/>
              <a:ext cx="331264" cy="4145292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8575">
              <a:solidFill>
                <a:srgbClr val="0070C0">
                  <a:lumMod val="60000"/>
                  <a:lumOff val="40000"/>
                </a:srgbClr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10BC58-B538-137A-5679-FB62AC6672DA}"/>
                </a:ext>
              </a:extLst>
            </p:cNvPr>
            <p:cNvSpPr/>
            <p:nvPr/>
          </p:nvSpPr>
          <p:spPr bwMode="gray">
            <a:xfrm>
              <a:off x="17102509" y="10173982"/>
              <a:ext cx="172486" cy="173736"/>
            </a:xfrm>
            <a:prstGeom prst="ellipse">
              <a:avLst/>
            </a:prstGeom>
            <a:solidFill>
              <a:srgbClr val="A6A6A6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130606" tIns="65304" rIns="130606" bIns="65304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9E0"/>
                </a:buClr>
                <a:buSzPct val="90000"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DE9BCD3-922B-2CCA-7806-C27F9BE55BF8}"/>
                </a:ext>
              </a:extLst>
            </p:cNvPr>
            <p:cNvGrpSpPr/>
            <p:nvPr/>
          </p:nvGrpSpPr>
          <p:grpSpPr>
            <a:xfrm rot="12873987" flipH="1" flipV="1">
              <a:off x="16202591" y="9996712"/>
              <a:ext cx="724687" cy="675955"/>
              <a:chOff x="1301700" y="3497628"/>
              <a:chExt cx="1043284" cy="973128"/>
            </a:xfrm>
          </p:grpSpPr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B02D7F5D-0DCA-AA0D-3EE7-44BE1632B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1512164" y="3742818"/>
                <a:ext cx="533451" cy="566791"/>
              </a:xfrm>
              <a:custGeom>
                <a:avLst/>
                <a:gdLst>
                  <a:gd name="T0" fmla="*/ 212 w 768"/>
                  <a:gd name="T1" fmla="*/ 783 h 816"/>
                  <a:gd name="T2" fmla="*/ 208 w 768"/>
                  <a:gd name="T3" fmla="*/ 786 h 816"/>
                  <a:gd name="T4" fmla="*/ 204 w 768"/>
                  <a:gd name="T5" fmla="*/ 786 h 816"/>
                  <a:gd name="T6" fmla="*/ 195 w 768"/>
                  <a:gd name="T7" fmla="*/ 785 h 816"/>
                  <a:gd name="T8" fmla="*/ 174 w 768"/>
                  <a:gd name="T9" fmla="*/ 783 h 816"/>
                  <a:gd name="T10" fmla="*/ 150 w 768"/>
                  <a:gd name="T11" fmla="*/ 780 h 816"/>
                  <a:gd name="T12" fmla="*/ 131 w 768"/>
                  <a:gd name="T13" fmla="*/ 777 h 816"/>
                  <a:gd name="T14" fmla="*/ 111 w 768"/>
                  <a:gd name="T15" fmla="*/ 777 h 816"/>
                  <a:gd name="T16" fmla="*/ 92 w 768"/>
                  <a:gd name="T17" fmla="*/ 783 h 816"/>
                  <a:gd name="T18" fmla="*/ 89 w 768"/>
                  <a:gd name="T19" fmla="*/ 786 h 816"/>
                  <a:gd name="T20" fmla="*/ 84 w 768"/>
                  <a:gd name="T21" fmla="*/ 790 h 816"/>
                  <a:gd name="T22" fmla="*/ 79 w 768"/>
                  <a:gd name="T23" fmla="*/ 797 h 816"/>
                  <a:gd name="T24" fmla="*/ 72 w 768"/>
                  <a:gd name="T25" fmla="*/ 802 h 816"/>
                  <a:gd name="T26" fmla="*/ 86 w 768"/>
                  <a:gd name="T27" fmla="*/ 816 h 816"/>
                  <a:gd name="T28" fmla="*/ 103 w 768"/>
                  <a:gd name="T29" fmla="*/ 798 h 816"/>
                  <a:gd name="T30" fmla="*/ 118 w 768"/>
                  <a:gd name="T31" fmla="*/ 795 h 816"/>
                  <a:gd name="T32" fmla="*/ 134 w 768"/>
                  <a:gd name="T33" fmla="*/ 796 h 816"/>
                  <a:gd name="T34" fmla="*/ 158 w 768"/>
                  <a:gd name="T35" fmla="*/ 799 h 816"/>
                  <a:gd name="T36" fmla="*/ 181 w 768"/>
                  <a:gd name="T37" fmla="*/ 801 h 816"/>
                  <a:gd name="T38" fmla="*/ 196 w 768"/>
                  <a:gd name="T39" fmla="*/ 803 h 816"/>
                  <a:gd name="T40" fmla="*/ 200 w 768"/>
                  <a:gd name="T41" fmla="*/ 803 h 816"/>
                  <a:gd name="T42" fmla="*/ 212 w 768"/>
                  <a:gd name="T43" fmla="*/ 802 h 816"/>
                  <a:gd name="T44" fmla="*/ 224 w 768"/>
                  <a:gd name="T45" fmla="*/ 795 h 816"/>
                  <a:gd name="T46" fmla="*/ 756 w 768"/>
                  <a:gd name="T47" fmla="*/ 185 h 816"/>
                  <a:gd name="T48" fmla="*/ 29 w 768"/>
                  <a:gd name="T49" fmla="*/ 731 h 816"/>
                  <a:gd name="T50" fmla="*/ 32 w 768"/>
                  <a:gd name="T51" fmla="*/ 727 h 816"/>
                  <a:gd name="T52" fmla="*/ 37 w 768"/>
                  <a:gd name="T53" fmla="*/ 708 h 816"/>
                  <a:gd name="T54" fmla="*/ 34 w 768"/>
                  <a:gd name="T55" fmla="*/ 688 h 816"/>
                  <a:gd name="T56" fmla="*/ 30 w 768"/>
                  <a:gd name="T57" fmla="*/ 669 h 816"/>
                  <a:gd name="T58" fmla="*/ 25 w 768"/>
                  <a:gd name="T59" fmla="*/ 645 h 816"/>
                  <a:gd name="T60" fmla="*/ 21 w 768"/>
                  <a:gd name="T61" fmla="*/ 625 h 816"/>
                  <a:gd name="T62" fmla="*/ 19 w 768"/>
                  <a:gd name="T63" fmla="*/ 617 h 816"/>
                  <a:gd name="T64" fmla="*/ 19 w 768"/>
                  <a:gd name="T65" fmla="*/ 614 h 816"/>
                  <a:gd name="T66" fmla="*/ 21 w 768"/>
                  <a:gd name="T67" fmla="*/ 608 h 816"/>
                  <a:gd name="T68" fmla="*/ 553 w 768"/>
                  <a:gd name="T69" fmla="*/ 0 h 816"/>
                  <a:gd name="T70" fmla="*/ 5 w 768"/>
                  <a:gd name="T71" fmla="*/ 603 h 816"/>
                  <a:gd name="T72" fmla="*/ 2 w 768"/>
                  <a:gd name="T73" fmla="*/ 617 h 816"/>
                  <a:gd name="T74" fmla="*/ 3 w 768"/>
                  <a:gd name="T75" fmla="*/ 624 h 816"/>
                  <a:gd name="T76" fmla="*/ 4 w 768"/>
                  <a:gd name="T77" fmla="*/ 632 h 816"/>
                  <a:gd name="T78" fmla="*/ 8 w 768"/>
                  <a:gd name="T79" fmla="*/ 653 h 816"/>
                  <a:gd name="T80" fmla="*/ 12 w 768"/>
                  <a:gd name="T81" fmla="*/ 677 h 816"/>
                  <a:gd name="T82" fmla="*/ 18 w 768"/>
                  <a:gd name="T83" fmla="*/ 695 h 816"/>
                  <a:gd name="T84" fmla="*/ 19 w 768"/>
                  <a:gd name="T85" fmla="*/ 711 h 816"/>
                  <a:gd name="T86" fmla="*/ 11 w 768"/>
                  <a:gd name="T87" fmla="*/ 725 h 816"/>
                  <a:gd name="T88" fmla="*/ 13 w 768"/>
                  <a:gd name="T89" fmla="*/ 749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8" h="816">
                    <a:moveTo>
                      <a:pt x="756" y="185"/>
                    </a:moveTo>
                    <a:lnTo>
                      <a:pt x="212" y="783"/>
                    </a:lnTo>
                    <a:lnTo>
                      <a:pt x="210" y="785"/>
                    </a:lnTo>
                    <a:lnTo>
                      <a:pt x="208" y="786"/>
                    </a:lnTo>
                    <a:lnTo>
                      <a:pt x="205" y="786"/>
                    </a:lnTo>
                    <a:lnTo>
                      <a:pt x="204" y="786"/>
                    </a:lnTo>
                    <a:lnTo>
                      <a:pt x="203" y="786"/>
                    </a:lnTo>
                    <a:lnTo>
                      <a:pt x="195" y="785"/>
                    </a:lnTo>
                    <a:lnTo>
                      <a:pt x="186" y="784"/>
                    </a:lnTo>
                    <a:lnTo>
                      <a:pt x="174" y="783"/>
                    </a:lnTo>
                    <a:lnTo>
                      <a:pt x="163" y="781"/>
                    </a:lnTo>
                    <a:lnTo>
                      <a:pt x="150" y="780"/>
                    </a:lnTo>
                    <a:lnTo>
                      <a:pt x="140" y="779"/>
                    </a:lnTo>
                    <a:lnTo>
                      <a:pt x="131" y="777"/>
                    </a:lnTo>
                    <a:lnTo>
                      <a:pt x="121" y="776"/>
                    </a:lnTo>
                    <a:lnTo>
                      <a:pt x="111" y="777"/>
                    </a:lnTo>
                    <a:lnTo>
                      <a:pt x="101" y="779"/>
                    </a:lnTo>
                    <a:lnTo>
                      <a:pt x="92" y="783"/>
                    </a:lnTo>
                    <a:lnTo>
                      <a:pt x="90" y="784"/>
                    </a:lnTo>
                    <a:lnTo>
                      <a:pt x="89" y="786"/>
                    </a:lnTo>
                    <a:lnTo>
                      <a:pt x="85" y="789"/>
                    </a:lnTo>
                    <a:lnTo>
                      <a:pt x="84" y="790"/>
                    </a:lnTo>
                    <a:lnTo>
                      <a:pt x="83" y="791"/>
                    </a:lnTo>
                    <a:lnTo>
                      <a:pt x="79" y="797"/>
                    </a:lnTo>
                    <a:lnTo>
                      <a:pt x="74" y="801"/>
                    </a:lnTo>
                    <a:lnTo>
                      <a:pt x="72" y="802"/>
                    </a:lnTo>
                    <a:lnTo>
                      <a:pt x="72" y="803"/>
                    </a:lnTo>
                    <a:lnTo>
                      <a:pt x="86" y="816"/>
                    </a:lnTo>
                    <a:lnTo>
                      <a:pt x="97" y="803"/>
                    </a:lnTo>
                    <a:lnTo>
                      <a:pt x="103" y="798"/>
                    </a:lnTo>
                    <a:lnTo>
                      <a:pt x="110" y="796"/>
                    </a:lnTo>
                    <a:lnTo>
                      <a:pt x="118" y="795"/>
                    </a:lnTo>
                    <a:lnTo>
                      <a:pt x="126" y="795"/>
                    </a:lnTo>
                    <a:lnTo>
                      <a:pt x="134" y="796"/>
                    </a:lnTo>
                    <a:lnTo>
                      <a:pt x="145" y="798"/>
                    </a:lnTo>
                    <a:lnTo>
                      <a:pt x="158" y="799"/>
                    </a:lnTo>
                    <a:lnTo>
                      <a:pt x="169" y="800"/>
                    </a:lnTo>
                    <a:lnTo>
                      <a:pt x="181" y="801"/>
                    </a:lnTo>
                    <a:lnTo>
                      <a:pt x="190" y="802"/>
                    </a:lnTo>
                    <a:lnTo>
                      <a:pt x="196" y="803"/>
                    </a:lnTo>
                    <a:lnTo>
                      <a:pt x="199" y="803"/>
                    </a:lnTo>
                    <a:lnTo>
                      <a:pt x="200" y="803"/>
                    </a:lnTo>
                    <a:lnTo>
                      <a:pt x="206" y="803"/>
                    </a:lnTo>
                    <a:lnTo>
                      <a:pt x="212" y="802"/>
                    </a:lnTo>
                    <a:lnTo>
                      <a:pt x="219" y="799"/>
                    </a:lnTo>
                    <a:lnTo>
                      <a:pt x="224" y="795"/>
                    </a:lnTo>
                    <a:lnTo>
                      <a:pt x="768" y="196"/>
                    </a:lnTo>
                    <a:lnTo>
                      <a:pt x="756" y="185"/>
                    </a:lnTo>
                    <a:close/>
                    <a:moveTo>
                      <a:pt x="26" y="736"/>
                    </a:moveTo>
                    <a:lnTo>
                      <a:pt x="29" y="731"/>
                    </a:lnTo>
                    <a:lnTo>
                      <a:pt x="31" y="729"/>
                    </a:lnTo>
                    <a:lnTo>
                      <a:pt x="32" y="727"/>
                    </a:lnTo>
                    <a:lnTo>
                      <a:pt x="36" y="719"/>
                    </a:lnTo>
                    <a:lnTo>
                      <a:pt x="37" y="708"/>
                    </a:lnTo>
                    <a:lnTo>
                      <a:pt x="37" y="699"/>
                    </a:lnTo>
                    <a:lnTo>
                      <a:pt x="34" y="688"/>
                    </a:lnTo>
                    <a:lnTo>
                      <a:pt x="32" y="681"/>
                    </a:lnTo>
                    <a:lnTo>
                      <a:pt x="30" y="669"/>
                    </a:lnTo>
                    <a:lnTo>
                      <a:pt x="27" y="658"/>
                    </a:lnTo>
                    <a:lnTo>
                      <a:pt x="25" y="645"/>
                    </a:lnTo>
                    <a:lnTo>
                      <a:pt x="23" y="635"/>
                    </a:lnTo>
                    <a:lnTo>
                      <a:pt x="21" y="625"/>
                    </a:lnTo>
                    <a:lnTo>
                      <a:pt x="19" y="618"/>
                    </a:lnTo>
                    <a:lnTo>
                      <a:pt x="19" y="617"/>
                    </a:lnTo>
                    <a:lnTo>
                      <a:pt x="19" y="616"/>
                    </a:lnTo>
                    <a:lnTo>
                      <a:pt x="19" y="614"/>
                    </a:lnTo>
                    <a:lnTo>
                      <a:pt x="20" y="611"/>
                    </a:lnTo>
                    <a:lnTo>
                      <a:pt x="21" y="608"/>
                    </a:lnTo>
                    <a:lnTo>
                      <a:pt x="565" y="10"/>
                    </a:lnTo>
                    <a:lnTo>
                      <a:pt x="553" y="0"/>
                    </a:lnTo>
                    <a:lnTo>
                      <a:pt x="9" y="598"/>
                    </a:lnTo>
                    <a:lnTo>
                      <a:pt x="5" y="603"/>
                    </a:lnTo>
                    <a:lnTo>
                      <a:pt x="2" y="610"/>
                    </a:lnTo>
                    <a:lnTo>
                      <a:pt x="2" y="617"/>
                    </a:lnTo>
                    <a:lnTo>
                      <a:pt x="2" y="623"/>
                    </a:lnTo>
                    <a:lnTo>
                      <a:pt x="3" y="624"/>
                    </a:lnTo>
                    <a:lnTo>
                      <a:pt x="3" y="625"/>
                    </a:lnTo>
                    <a:lnTo>
                      <a:pt x="4" y="632"/>
                    </a:lnTo>
                    <a:lnTo>
                      <a:pt x="6" y="641"/>
                    </a:lnTo>
                    <a:lnTo>
                      <a:pt x="8" y="653"/>
                    </a:lnTo>
                    <a:lnTo>
                      <a:pt x="10" y="664"/>
                    </a:lnTo>
                    <a:lnTo>
                      <a:pt x="12" y="677"/>
                    </a:lnTo>
                    <a:lnTo>
                      <a:pt x="16" y="687"/>
                    </a:lnTo>
                    <a:lnTo>
                      <a:pt x="18" y="695"/>
                    </a:lnTo>
                    <a:lnTo>
                      <a:pt x="19" y="703"/>
                    </a:lnTo>
                    <a:lnTo>
                      <a:pt x="19" y="711"/>
                    </a:lnTo>
                    <a:lnTo>
                      <a:pt x="16" y="719"/>
                    </a:lnTo>
                    <a:lnTo>
                      <a:pt x="11" y="725"/>
                    </a:lnTo>
                    <a:lnTo>
                      <a:pt x="0" y="738"/>
                    </a:lnTo>
                    <a:lnTo>
                      <a:pt x="13" y="749"/>
                    </a:lnTo>
                    <a:lnTo>
                      <a:pt x="26" y="736"/>
                    </a:lnTo>
                    <a:close/>
                  </a:path>
                </a:pathLst>
              </a:custGeom>
              <a:solidFill>
                <a:srgbClr val="6C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950125A0-D108-B246-B1A7-F888C3CF01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2001158" y="3744902"/>
                <a:ext cx="80574" cy="76406"/>
              </a:xfrm>
              <a:custGeom>
                <a:avLst/>
                <a:gdLst>
                  <a:gd name="T0" fmla="*/ 20 w 116"/>
                  <a:gd name="T1" fmla="*/ 3 h 110"/>
                  <a:gd name="T2" fmla="*/ 114 w 116"/>
                  <a:gd name="T3" fmla="*/ 89 h 110"/>
                  <a:gd name="T4" fmla="*/ 115 w 116"/>
                  <a:gd name="T5" fmla="*/ 91 h 110"/>
                  <a:gd name="T6" fmla="*/ 116 w 116"/>
                  <a:gd name="T7" fmla="*/ 93 h 110"/>
                  <a:gd name="T8" fmla="*/ 114 w 116"/>
                  <a:gd name="T9" fmla="*/ 98 h 110"/>
                  <a:gd name="T10" fmla="*/ 107 w 116"/>
                  <a:gd name="T11" fmla="*/ 108 h 110"/>
                  <a:gd name="T12" fmla="*/ 102 w 116"/>
                  <a:gd name="T13" fmla="*/ 110 h 110"/>
                  <a:gd name="T14" fmla="*/ 98 w 116"/>
                  <a:gd name="T15" fmla="*/ 109 h 110"/>
                  <a:gd name="T16" fmla="*/ 96 w 116"/>
                  <a:gd name="T17" fmla="*/ 108 h 110"/>
                  <a:gd name="T18" fmla="*/ 3 w 116"/>
                  <a:gd name="T19" fmla="*/ 21 h 110"/>
                  <a:gd name="T20" fmla="*/ 0 w 116"/>
                  <a:gd name="T21" fmla="*/ 16 h 110"/>
                  <a:gd name="T22" fmla="*/ 1 w 116"/>
                  <a:gd name="T23" fmla="*/ 14 h 110"/>
                  <a:gd name="T24" fmla="*/ 2 w 116"/>
                  <a:gd name="T25" fmla="*/ 12 h 110"/>
                  <a:gd name="T26" fmla="*/ 10 w 116"/>
                  <a:gd name="T27" fmla="*/ 3 h 110"/>
                  <a:gd name="T28" fmla="*/ 15 w 116"/>
                  <a:gd name="T29" fmla="*/ 0 h 110"/>
                  <a:gd name="T30" fmla="*/ 17 w 116"/>
                  <a:gd name="T31" fmla="*/ 2 h 110"/>
                  <a:gd name="T32" fmla="*/ 20 w 116"/>
                  <a:gd name="T33" fmla="*/ 3 h 110"/>
                  <a:gd name="T34" fmla="*/ 20 w 116"/>
                  <a:gd name="T3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" h="110">
                    <a:moveTo>
                      <a:pt x="20" y="3"/>
                    </a:moveTo>
                    <a:lnTo>
                      <a:pt x="114" y="89"/>
                    </a:lnTo>
                    <a:lnTo>
                      <a:pt x="115" y="91"/>
                    </a:lnTo>
                    <a:lnTo>
                      <a:pt x="116" y="93"/>
                    </a:lnTo>
                    <a:lnTo>
                      <a:pt x="114" y="98"/>
                    </a:lnTo>
                    <a:lnTo>
                      <a:pt x="107" y="108"/>
                    </a:lnTo>
                    <a:lnTo>
                      <a:pt x="102" y="110"/>
                    </a:lnTo>
                    <a:lnTo>
                      <a:pt x="98" y="109"/>
                    </a:lnTo>
                    <a:lnTo>
                      <a:pt x="96" y="108"/>
                    </a:lnTo>
                    <a:lnTo>
                      <a:pt x="3" y="21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10" y="3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6C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75F519FF-6F1A-CAE9-7797-8218494A0E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2021997" y="3714340"/>
                <a:ext cx="91687" cy="93076"/>
              </a:xfrm>
              <a:custGeom>
                <a:avLst/>
                <a:gdLst>
                  <a:gd name="T0" fmla="*/ 36 w 132"/>
                  <a:gd name="T1" fmla="*/ 122 h 134"/>
                  <a:gd name="T2" fmla="*/ 34 w 132"/>
                  <a:gd name="T3" fmla="*/ 122 h 134"/>
                  <a:gd name="T4" fmla="*/ 34 w 132"/>
                  <a:gd name="T5" fmla="*/ 122 h 134"/>
                  <a:gd name="T6" fmla="*/ 32 w 132"/>
                  <a:gd name="T7" fmla="*/ 122 h 134"/>
                  <a:gd name="T8" fmla="*/ 12 w 132"/>
                  <a:gd name="T9" fmla="*/ 103 h 134"/>
                  <a:gd name="T10" fmla="*/ 11 w 132"/>
                  <a:gd name="T11" fmla="*/ 101 h 134"/>
                  <a:gd name="T12" fmla="*/ 11 w 132"/>
                  <a:gd name="T13" fmla="*/ 99 h 134"/>
                  <a:gd name="T14" fmla="*/ 50 w 132"/>
                  <a:gd name="T15" fmla="*/ 20 h 134"/>
                  <a:gd name="T16" fmla="*/ 112 w 132"/>
                  <a:gd name="T17" fmla="*/ 75 h 134"/>
                  <a:gd name="T18" fmla="*/ 36 w 132"/>
                  <a:gd name="T19" fmla="*/ 122 h 134"/>
                  <a:gd name="T20" fmla="*/ 47 w 132"/>
                  <a:gd name="T21" fmla="*/ 0 h 134"/>
                  <a:gd name="T22" fmla="*/ 1 w 132"/>
                  <a:gd name="T23" fmla="*/ 93 h 134"/>
                  <a:gd name="T24" fmla="*/ 0 w 132"/>
                  <a:gd name="T25" fmla="*/ 99 h 134"/>
                  <a:gd name="T26" fmla="*/ 0 w 132"/>
                  <a:gd name="T27" fmla="*/ 103 h 134"/>
                  <a:gd name="T28" fmla="*/ 1 w 132"/>
                  <a:gd name="T29" fmla="*/ 108 h 134"/>
                  <a:gd name="T30" fmla="*/ 4 w 132"/>
                  <a:gd name="T31" fmla="*/ 111 h 134"/>
                  <a:gd name="T32" fmla="*/ 25 w 132"/>
                  <a:gd name="T33" fmla="*/ 130 h 134"/>
                  <a:gd name="T34" fmla="*/ 29 w 132"/>
                  <a:gd name="T35" fmla="*/ 133 h 134"/>
                  <a:gd name="T36" fmla="*/ 33 w 132"/>
                  <a:gd name="T37" fmla="*/ 134 h 134"/>
                  <a:gd name="T38" fmla="*/ 37 w 132"/>
                  <a:gd name="T39" fmla="*/ 134 h 134"/>
                  <a:gd name="T40" fmla="*/ 43 w 132"/>
                  <a:gd name="T41" fmla="*/ 132 h 134"/>
                  <a:gd name="T42" fmla="*/ 132 w 132"/>
                  <a:gd name="T43" fmla="*/ 77 h 134"/>
                  <a:gd name="T44" fmla="*/ 47 w 132"/>
                  <a:gd name="T4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4">
                    <a:moveTo>
                      <a:pt x="36" y="122"/>
                    </a:moveTo>
                    <a:lnTo>
                      <a:pt x="34" y="122"/>
                    </a:lnTo>
                    <a:lnTo>
                      <a:pt x="34" y="122"/>
                    </a:lnTo>
                    <a:lnTo>
                      <a:pt x="32" y="122"/>
                    </a:lnTo>
                    <a:lnTo>
                      <a:pt x="12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50" y="20"/>
                    </a:lnTo>
                    <a:lnTo>
                      <a:pt x="112" y="75"/>
                    </a:lnTo>
                    <a:lnTo>
                      <a:pt x="36" y="122"/>
                    </a:lnTo>
                    <a:close/>
                    <a:moveTo>
                      <a:pt x="47" y="0"/>
                    </a:moveTo>
                    <a:lnTo>
                      <a:pt x="1" y="93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1" y="108"/>
                    </a:lnTo>
                    <a:lnTo>
                      <a:pt x="4" y="111"/>
                    </a:lnTo>
                    <a:lnTo>
                      <a:pt x="25" y="130"/>
                    </a:lnTo>
                    <a:lnTo>
                      <a:pt x="29" y="133"/>
                    </a:lnTo>
                    <a:lnTo>
                      <a:pt x="33" y="134"/>
                    </a:lnTo>
                    <a:lnTo>
                      <a:pt x="37" y="134"/>
                    </a:lnTo>
                    <a:lnTo>
                      <a:pt x="43" y="132"/>
                    </a:lnTo>
                    <a:lnTo>
                      <a:pt x="132" y="7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6C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1">
                <a:extLst>
                  <a:ext uri="{FF2B5EF4-FFF2-40B4-BE49-F238E27FC236}">
                    <a16:creationId xmlns:a16="http://schemas.microsoft.com/office/drawing/2014/main" id="{54F6B07E-EABC-A8C6-FB70-3F25DCA7D4B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2112990" y="3492071"/>
                <a:ext cx="226437" cy="237551"/>
              </a:xfrm>
              <a:custGeom>
                <a:avLst/>
                <a:gdLst>
                  <a:gd name="T0" fmla="*/ 33 w 326"/>
                  <a:gd name="T1" fmla="*/ 332 h 342"/>
                  <a:gd name="T2" fmla="*/ 0 w 326"/>
                  <a:gd name="T3" fmla="*/ 342 h 342"/>
                  <a:gd name="T4" fmla="*/ 314 w 326"/>
                  <a:gd name="T5" fmla="*/ 0 h 342"/>
                  <a:gd name="T6" fmla="*/ 326 w 326"/>
                  <a:gd name="T7" fmla="*/ 11 h 342"/>
                  <a:gd name="T8" fmla="*/ 33 w 326"/>
                  <a:gd name="T9" fmla="*/ 33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342">
                    <a:moveTo>
                      <a:pt x="33" y="332"/>
                    </a:moveTo>
                    <a:lnTo>
                      <a:pt x="0" y="342"/>
                    </a:lnTo>
                    <a:lnTo>
                      <a:pt x="314" y="0"/>
                    </a:lnTo>
                    <a:lnTo>
                      <a:pt x="326" y="11"/>
                    </a:lnTo>
                    <a:lnTo>
                      <a:pt x="33" y="332"/>
                    </a:lnTo>
                    <a:close/>
                  </a:path>
                </a:pathLst>
              </a:custGeom>
              <a:solidFill>
                <a:srgbClr val="6C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12">
                <a:extLst>
                  <a:ext uri="{FF2B5EF4-FFF2-40B4-BE49-F238E27FC236}">
                    <a16:creationId xmlns:a16="http://schemas.microsoft.com/office/drawing/2014/main" id="{71A3315F-185A-08DF-56F7-35ECD44700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1440969" y="4125194"/>
                <a:ext cx="222966" cy="205601"/>
              </a:xfrm>
              <a:custGeom>
                <a:avLst/>
                <a:gdLst>
                  <a:gd name="T0" fmla="*/ 36 w 321"/>
                  <a:gd name="T1" fmla="*/ 5 h 296"/>
                  <a:gd name="T2" fmla="*/ 313 w 321"/>
                  <a:gd name="T3" fmla="*/ 259 h 296"/>
                  <a:gd name="T4" fmla="*/ 319 w 321"/>
                  <a:gd name="T5" fmla="*/ 266 h 296"/>
                  <a:gd name="T6" fmla="*/ 321 w 321"/>
                  <a:gd name="T7" fmla="*/ 274 h 296"/>
                  <a:gd name="T8" fmla="*/ 319 w 321"/>
                  <a:gd name="T9" fmla="*/ 282 h 296"/>
                  <a:gd name="T10" fmla="*/ 315 w 321"/>
                  <a:gd name="T11" fmla="*/ 289 h 296"/>
                  <a:gd name="T12" fmla="*/ 308 w 321"/>
                  <a:gd name="T13" fmla="*/ 294 h 296"/>
                  <a:gd name="T14" fmla="*/ 300 w 321"/>
                  <a:gd name="T15" fmla="*/ 296 h 296"/>
                  <a:gd name="T16" fmla="*/ 292 w 321"/>
                  <a:gd name="T17" fmla="*/ 295 h 296"/>
                  <a:gd name="T18" fmla="*/ 285 w 321"/>
                  <a:gd name="T19" fmla="*/ 291 h 296"/>
                  <a:gd name="T20" fmla="*/ 7 w 321"/>
                  <a:gd name="T21" fmla="*/ 36 h 296"/>
                  <a:gd name="T22" fmla="*/ 2 w 321"/>
                  <a:gd name="T23" fmla="*/ 30 h 296"/>
                  <a:gd name="T24" fmla="*/ 0 w 321"/>
                  <a:gd name="T25" fmla="*/ 22 h 296"/>
                  <a:gd name="T26" fmla="*/ 1 w 321"/>
                  <a:gd name="T27" fmla="*/ 14 h 296"/>
                  <a:gd name="T28" fmla="*/ 5 w 321"/>
                  <a:gd name="T29" fmla="*/ 7 h 296"/>
                  <a:gd name="T30" fmla="*/ 13 w 321"/>
                  <a:gd name="T31" fmla="*/ 2 h 296"/>
                  <a:gd name="T32" fmla="*/ 21 w 321"/>
                  <a:gd name="T33" fmla="*/ 0 h 296"/>
                  <a:gd name="T34" fmla="*/ 28 w 321"/>
                  <a:gd name="T35" fmla="*/ 1 h 296"/>
                  <a:gd name="T36" fmla="*/ 36 w 321"/>
                  <a:gd name="T37" fmla="*/ 5 h 296"/>
                  <a:gd name="T38" fmla="*/ 36 w 321"/>
                  <a:gd name="T39" fmla="*/ 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1" h="296">
                    <a:moveTo>
                      <a:pt x="36" y="5"/>
                    </a:moveTo>
                    <a:lnTo>
                      <a:pt x="313" y="259"/>
                    </a:lnTo>
                    <a:lnTo>
                      <a:pt x="319" y="266"/>
                    </a:lnTo>
                    <a:lnTo>
                      <a:pt x="321" y="274"/>
                    </a:lnTo>
                    <a:lnTo>
                      <a:pt x="319" y="282"/>
                    </a:lnTo>
                    <a:lnTo>
                      <a:pt x="315" y="289"/>
                    </a:lnTo>
                    <a:lnTo>
                      <a:pt x="308" y="294"/>
                    </a:lnTo>
                    <a:lnTo>
                      <a:pt x="300" y="296"/>
                    </a:lnTo>
                    <a:lnTo>
                      <a:pt x="292" y="295"/>
                    </a:lnTo>
                    <a:lnTo>
                      <a:pt x="285" y="291"/>
                    </a:lnTo>
                    <a:lnTo>
                      <a:pt x="7" y="36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1" y="14"/>
                    </a:lnTo>
                    <a:lnTo>
                      <a:pt x="5" y="7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6C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13">
                <a:extLst>
                  <a:ext uri="{FF2B5EF4-FFF2-40B4-BE49-F238E27FC236}">
                    <a16:creationId xmlns:a16="http://schemas.microsoft.com/office/drawing/2014/main" id="{F812B5A6-3631-6621-48C5-3268933E46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1294755" y="4295718"/>
                <a:ext cx="181983" cy="168093"/>
              </a:xfrm>
              <a:custGeom>
                <a:avLst/>
                <a:gdLst>
                  <a:gd name="T0" fmla="*/ 32 w 262"/>
                  <a:gd name="T1" fmla="*/ 5 h 242"/>
                  <a:gd name="T2" fmla="*/ 256 w 262"/>
                  <a:gd name="T3" fmla="*/ 209 h 242"/>
                  <a:gd name="T4" fmla="*/ 260 w 262"/>
                  <a:gd name="T5" fmla="*/ 216 h 242"/>
                  <a:gd name="T6" fmla="*/ 262 w 262"/>
                  <a:gd name="T7" fmla="*/ 223 h 242"/>
                  <a:gd name="T8" fmla="*/ 261 w 262"/>
                  <a:gd name="T9" fmla="*/ 229 h 242"/>
                  <a:gd name="T10" fmla="*/ 257 w 262"/>
                  <a:gd name="T11" fmla="*/ 237 h 242"/>
                  <a:gd name="T12" fmla="*/ 251 w 262"/>
                  <a:gd name="T13" fmla="*/ 241 h 242"/>
                  <a:gd name="T14" fmla="*/ 244 w 262"/>
                  <a:gd name="T15" fmla="*/ 242 h 242"/>
                  <a:gd name="T16" fmla="*/ 237 w 262"/>
                  <a:gd name="T17" fmla="*/ 241 h 242"/>
                  <a:gd name="T18" fmla="*/ 231 w 262"/>
                  <a:gd name="T19" fmla="*/ 238 h 242"/>
                  <a:gd name="T20" fmla="*/ 7 w 262"/>
                  <a:gd name="T21" fmla="*/ 33 h 242"/>
                  <a:gd name="T22" fmla="*/ 2 w 262"/>
                  <a:gd name="T23" fmla="*/ 28 h 242"/>
                  <a:gd name="T24" fmla="*/ 0 w 262"/>
                  <a:gd name="T25" fmla="*/ 20 h 242"/>
                  <a:gd name="T26" fmla="*/ 1 w 262"/>
                  <a:gd name="T27" fmla="*/ 13 h 242"/>
                  <a:gd name="T28" fmla="*/ 6 w 262"/>
                  <a:gd name="T29" fmla="*/ 7 h 242"/>
                  <a:gd name="T30" fmla="*/ 12 w 262"/>
                  <a:gd name="T31" fmla="*/ 2 h 242"/>
                  <a:gd name="T32" fmla="*/ 19 w 262"/>
                  <a:gd name="T33" fmla="*/ 0 h 242"/>
                  <a:gd name="T34" fmla="*/ 26 w 262"/>
                  <a:gd name="T35" fmla="*/ 1 h 242"/>
                  <a:gd name="T36" fmla="*/ 32 w 262"/>
                  <a:gd name="T37" fmla="*/ 5 h 242"/>
                  <a:gd name="T38" fmla="*/ 32 w 262"/>
                  <a:gd name="T39" fmla="*/ 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2" h="242">
                    <a:moveTo>
                      <a:pt x="32" y="5"/>
                    </a:moveTo>
                    <a:lnTo>
                      <a:pt x="256" y="209"/>
                    </a:lnTo>
                    <a:lnTo>
                      <a:pt x="260" y="216"/>
                    </a:lnTo>
                    <a:lnTo>
                      <a:pt x="262" y="223"/>
                    </a:lnTo>
                    <a:lnTo>
                      <a:pt x="261" y="229"/>
                    </a:lnTo>
                    <a:lnTo>
                      <a:pt x="257" y="237"/>
                    </a:lnTo>
                    <a:lnTo>
                      <a:pt x="251" y="241"/>
                    </a:lnTo>
                    <a:lnTo>
                      <a:pt x="244" y="242"/>
                    </a:lnTo>
                    <a:lnTo>
                      <a:pt x="237" y="241"/>
                    </a:lnTo>
                    <a:lnTo>
                      <a:pt x="231" y="238"/>
                    </a:lnTo>
                    <a:lnTo>
                      <a:pt x="7" y="33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6" y="7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2" y="5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35E1793D-C32D-8E01-853D-8D33C1DCB2D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1359701" y="4198820"/>
                <a:ext cx="211852" cy="216715"/>
              </a:xfrm>
              <a:custGeom>
                <a:avLst/>
                <a:gdLst>
                  <a:gd name="T0" fmla="*/ 121 w 305"/>
                  <a:gd name="T1" fmla="*/ 312 h 312"/>
                  <a:gd name="T2" fmla="*/ 0 w 305"/>
                  <a:gd name="T3" fmla="*/ 201 h 312"/>
                  <a:gd name="T4" fmla="*/ 184 w 305"/>
                  <a:gd name="T5" fmla="*/ 0 h 312"/>
                  <a:gd name="T6" fmla="*/ 305 w 305"/>
                  <a:gd name="T7" fmla="*/ 110 h 312"/>
                  <a:gd name="T8" fmla="*/ 121 w 305"/>
                  <a:gd name="T9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12">
                    <a:moveTo>
                      <a:pt x="121" y="312"/>
                    </a:moveTo>
                    <a:lnTo>
                      <a:pt x="0" y="201"/>
                    </a:lnTo>
                    <a:lnTo>
                      <a:pt x="184" y="0"/>
                    </a:lnTo>
                    <a:lnTo>
                      <a:pt x="305" y="110"/>
                    </a:lnTo>
                    <a:lnTo>
                      <a:pt x="121" y="312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F424FC45-FEB3-ABA0-BD84-1832DDF2EB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1745201" y="3775812"/>
                <a:ext cx="287561" cy="300760"/>
              </a:xfrm>
              <a:custGeom>
                <a:avLst/>
                <a:gdLst>
                  <a:gd name="T0" fmla="*/ 218 w 414"/>
                  <a:gd name="T1" fmla="*/ 324 h 433"/>
                  <a:gd name="T2" fmla="*/ 205 w 414"/>
                  <a:gd name="T3" fmla="*/ 313 h 433"/>
                  <a:gd name="T4" fmla="*/ 204 w 414"/>
                  <a:gd name="T5" fmla="*/ 295 h 433"/>
                  <a:gd name="T6" fmla="*/ 215 w 414"/>
                  <a:gd name="T7" fmla="*/ 283 h 433"/>
                  <a:gd name="T8" fmla="*/ 233 w 414"/>
                  <a:gd name="T9" fmla="*/ 281 h 433"/>
                  <a:gd name="T10" fmla="*/ 245 w 414"/>
                  <a:gd name="T11" fmla="*/ 292 h 433"/>
                  <a:gd name="T12" fmla="*/ 248 w 414"/>
                  <a:gd name="T13" fmla="*/ 310 h 433"/>
                  <a:gd name="T14" fmla="*/ 236 w 414"/>
                  <a:gd name="T15" fmla="*/ 323 h 433"/>
                  <a:gd name="T16" fmla="*/ 228 w 414"/>
                  <a:gd name="T17" fmla="*/ 325 h 433"/>
                  <a:gd name="T18" fmla="*/ 111 w 414"/>
                  <a:gd name="T19" fmla="*/ 358 h 433"/>
                  <a:gd name="T20" fmla="*/ 97 w 414"/>
                  <a:gd name="T21" fmla="*/ 354 h 433"/>
                  <a:gd name="T22" fmla="*/ 86 w 414"/>
                  <a:gd name="T23" fmla="*/ 345 h 433"/>
                  <a:gd name="T24" fmla="*/ 79 w 414"/>
                  <a:gd name="T25" fmla="*/ 332 h 433"/>
                  <a:gd name="T26" fmla="*/ 78 w 414"/>
                  <a:gd name="T27" fmla="*/ 317 h 433"/>
                  <a:gd name="T28" fmla="*/ 82 w 414"/>
                  <a:gd name="T29" fmla="*/ 303 h 433"/>
                  <a:gd name="T30" fmla="*/ 92 w 414"/>
                  <a:gd name="T31" fmla="*/ 292 h 433"/>
                  <a:gd name="T32" fmla="*/ 105 w 414"/>
                  <a:gd name="T33" fmla="*/ 286 h 433"/>
                  <a:gd name="T34" fmla="*/ 119 w 414"/>
                  <a:gd name="T35" fmla="*/ 285 h 433"/>
                  <a:gd name="T36" fmla="*/ 133 w 414"/>
                  <a:gd name="T37" fmla="*/ 289 h 433"/>
                  <a:gd name="T38" fmla="*/ 144 w 414"/>
                  <a:gd name="T39" fmla="*/ 298 h 433"/>
                  <a:gd name="T40" fmla="*/ 151 w 414"/>
                  <a:gd name="T41" fmla="*/ 311 h 433"/>
                  <a:gd name="T42" fmla="*/ 152 w 414"/>
                  <a:gd name="T43" fmla="*/ 326 h 433"/>
                  <a:gd name="T44" fmla="*/ 148 w 414"/>
                  <a:gd name="T45" fmla="*/ 339 h 433"/>
                  <a:gd name="T46" fmla="*/ 138 w 414"/>
                  <a:gd name="T47" fmla="*/ 350 h 433"/>
                  <a:gd name="T48" fmla="*/ 126 w 414"/>
                  <a:gd name="T49" fmla="*/ 357 h 433"/>
                  <a:gd name="T50" fmla="*/ 118 w 414"/>
                  <a:gd name="T51" fmla="*/ 358 h 433"/>
                  <a:gd name="T52" fmla="*/ 180 w 414"/>
                  <a:gd name="T53" fmla="*/ 187 h 433"/>
                  <a:gd name="T54" fmla="*/ 192 w 414"/>
                  <a:gd name="T55" fmla="*/ 191 h 433"/>
                  <a:gd name="T56" fmla="*/ 203 w 414"/>
                  <a:gd name="T57" fmla="*/ 204 h 433"/>
                  <a:gd name="T58" fmla="*/ 208 w 414"/>
                  <a:gd name="T59" fmla="*/ 215 h 433"/>
                  <a:gd name="T60" fmla="*/ 205 w 414"/>
                  <a:gd name="T61" fmla="*/ 227 h 433"/>
                  <a:gd name="T62" fmla="*/ 200 w 414"/>
                  <a:gd name="T63" fmla="*/ 237 h 433"/>
                  <a:gd name="T64" fmla="*/ 186 w 414"/>
                  <a:gd name="T65" fmla="*/ 247 h 433"/>
                  <a:gd name="T66" fmla="*/ 173 w 414"/>
                  <a:gd name="T67" fmla="*/ 248 h 433"/>
                  <a:gd name="T68" fmla="*/ 161 w 414"/>
                  <a:gd name="T69" fmla="*/ 245 h 433"/>
                  <a:gd name="T70" fmla="*/ 150 w 414"/>
                  <a:gd name="T71" fmla="*/ 232 h 433"/>
                  <a:gd name="T72" fmla="*/ 147 w 414"/>
                  <a:gd name="T73" fmla="*/ 221 h 433"/>
                  <a:gd name="T74" fmla="*/ 148 w 414"/>
                  <a:gd name="T75" fmla="*/ 208 h 433"/>
                  <a:gd name="T76" fmla="*/ 153 w 414"/>
                  <a:gd name="T77" fmla="*/ 199 h 433"/>
                  <a:gd name="T78" fmla="*/ 168 w 414"/>
                  <a:gd name="T79" fmla="*/ 188 h 433"/>
                  <a:gd name="T80" fmla="*/ 174 w 414"/>
                  <a:gd name="T81" fmla="*/ 187 h 433"/>
                  <a:gd name="T82" fmla="*/ 0 w 414"/>
                  <a:gd name="T83" fmla="*/ 266 h 433"/>
                  <a:gd name="T84" fmla="*/ 3 w 414"/>
                  <a:gd name="T85" fmla="*/ 279 h 433"/>
                  <a:gd name="T86" fmla="*/ 7 w 414"/>
                  <a:gd name="T87" fmla="*/ 298 h 433"/>
                  <a:gd name="T88" fmla="*/ 11 w 414"/>
                  <a:gd name="T89" fmla="*/ 319 h 433"/>
                  <a:gd name="T90" fmla="*/ 15 w 414"/>
                  <a:gd name="T91" fmla="*/ 335 h 433"/>
                  <a:gd name="T92" fmla="*/ 17 w 414"/>
                  <a:gd name="T93" fmla="*/ 368 h 433"/>
                  <a:gd name="T94" fmla="*/ 4 w 414"/>
                  <a:gd name="T95" fmla="*/ 396 h 433"/>
                  <a:gd name="T96" fmla="*/ 38 w 414"/>
                  <a:gd name="T97" fmla="*/ 433 h 433"/>
                  <a:gd name="T98" fmla="*/ 54 w 414"/>
                  <a:gd name="T99" fmla="*/ 420 h 433"/>
                  <a:gd name="T100" fmla="*/ 83 w 414"/>
                  <a:gd name="T101" fmla="*/ 412 h 433"/>
                  <a:gd name="T102" fmla="*/ 108 w 414"/>
                  <a:gd name="T103" fmla="*/ 414 h 433"/>
                  <a:gd name="T104" fmla="*/ 126 w 414"/>
                  <a:gd name="T105" fmla="*/ 416 h 433"/>
                  <a:gd name="T106" fmla="*/ 147 w 414"/>
                  <a:gd name="T107" fmla="*/ 419 h 433"/>
                  <a:gd name="T108" fmla="*/ 164 w 414"/>
                  <a:gd name="T109" fmla="*/ 421 h 433"/>
                  <a:gd name="T110" fmla="*/ 414 w 414"/>
                  <a:gd name="T111" fmla="*/ 15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4" h="433">
                    <a:moveTo>
                      <a:pt x="228" y="325"/>
                    </a:moveTo>
                    <a:lnTo>
                      <a:pt x="218" y="324"/>
                    </a:lnTo>
                    <a:lnTo>
                      <a:pt x="211" y="319"/>
                    </a:lnTo>
                    <a:lnTo>
                      <a:pt x="205" y="313"/>
                    </a:lnTo>
                    <a:lnTo>
                      <a:pt x="203" y="305"/>
                    </a:lnTo>
                    <a:lnTo>
                      <a:pt x="204" y="295"/>
                    </a:lnTo>
                    <a:lnTo>
                      <a:pt x="209" y="288"/>
                    </a:lnTo>
                    <a:lnTo>
                      <a:pt x="215" y="283"/>
                    </a:lnTo>
                    <a:lnTo>
                      <a:pt x="223" y="279"/>
                    </a:lnTo>
                    <a:lnTo>
                      <a:pt x="233" y="281"/>
                    </a:lnTo>
                    <a:lnTo>
                      <a:pt x="240" y="285"/>
                    </a:lnTo>
                    <a:lnTo>
                      <a:pt x="245" y="292"/>
                    </a:lnTo>
                    <a:lnTo>
                      <a:pt x="249" y="301"/>
                    </a:lnTo>
                    <a:lnTo>
                      <a:pt x="248" y="310"/>
                    </a:lnTo>
                    <a:lnTo>
                      <a:pt x="243" y="317"/>
                    </a:lnTo>
                    <a:lnTo>
                      <a:pt x="236" y="323"/>
                    </a:lnTo>
                    <a:lnTo>
                      <a:pt x="228" y="325"/>
                    </a:lnTo>
                    <a:lnTo>
                      <a:pt x="228" y="325"/>
                    </a:lnTo>
                    <a:close/>
                    <a:moveTo>
                      <a:pt x="118" y="358"/>
                    </a:moveTo>
                    <a:lnTo>
                      <a:pt x="111" y="358"/>
                    </a:lnTo>
                    <a:lnTo>
                      <a:pt x="103" y="356"/>
                    </a:lnTo>
                    <a:lnTo>
                      <a:pt x="97" y="354"/>
                    </a:lnTo>
                    <a:lnTo>
                      <a:pt x="91" y="350"/>
                    </a:lnTo>
                    <a:lnTo>
                      <a:pt x="86" y="345"/>
                    </a:lnTo>
                    <a:lnTo>
                      <a:pt x="82" y="338"/>
                    </a:lnTo>
                    <a:lnTo>
                      <a:pt x="79" y="332"/>
                    </a:lnTo>
                    <a:lnTo>
                      <a:pt x="78" y="325"/>
                    </a:lnTo>
                    <a:lnTo>
                      <a:pt x="78" y="317"/>
                    </a:lnTo>
                    <a:lnTo>
                      <a:pt x="79" y="310"/>
                    </a:lnTo>
                    <a:lnTo>
                      <a:pt x="82" y="303"/>
                    </a:lnTo>
                    <a:lnTo>
                      <a:pt x="87" y="297"/>
                    </a:lnTo>
                    <a:lnTo>
                      <a:pt x="92" y="292"/>
                    </a:lnTo>
                    <a:lnTo>
                      <a:pt x="98" y="288"/>
                    </a:lnTo>
                    <a:lnTo>
                      <a:pt x="105" y="286"/>
                    </a:lnTo>
                    <a:lnTo>
                      <a:pt x="112" y="284"/>
                    </a:lnTo>
                    <a:lnTo>
                      <a:pt x="119" y="285"/>
                    </a:lnTo>
                    <a:lnTo>
                      <a:pt x="127" y="286"/>
                    </a:lnTo>
                    <a:lnTo>
                      <a:pt x="133" y="289"/>
                    </a:lnTo>
                    <a:lnTo>
                      <a:pt x="139" y="293"/>
                    </a:lnTo>
                    <a:lnTo>
                      <a:pt x="144" y="298"/>
                    </a:lnTo>
                    <a:lnTo>
                      <a:pt x="148" y="304"/>
                    </a:lnTo>
                    <a:lnTo>
                      <a:pt x="151" y="311"/>
                    </a:lnTo>
                    <a:lnTo>
                      <a:pt x="152" y="318"/>
                    </a:lnTo>
                    <a:lnTo>
                      <a:pt x="152" y="326"/>
                    </a:lnTo>
                    <a:lnTo>
                      <a:pt x="151" y="333"/>
                    </a:lnTo>
                    <a:lnTo>
                      <a:pt x="148" y="339"/>
                    </a:lnTo>
                    <a:lnTo>
                      <a:pt x="143" y="346"/>
                    </a:lnTo>
                    <a:lnTo>
                      <a:pt x="138" y="350"/>
                    </a:lnTo>
                    <a:lnTo>
                      <a:pt x="132" y="354"/>
                    </a:lnTo>
                    <a:lnTo>
                      <a:pt x="126" y="357"/>
                    </a:lnTo>
                    <a:lnTo>
                      <a:pt x="118" y="358"/>
                    </a:lnTo>
                    <a:lnTo>
                      <a:pt x="118" y="358"/>
                    </a:lnTo>
                    <a:close/>
                    <a:moveTo>
                      <a:pt x="174" y="187"/>
                    </a:moveTo>
                    <a:lnTo>
                      <a:pt x="180" y="187"/>
                    </a:lnTo>
                    <a:lnTo>
                      <a:pt x="187" y="189"/>
                    </a:lnTo>
                    <a:lnTo>
                      <a:pt x="192" y="191"/>
                    </a:lnTo>
                    <a:lnTo>
                      <a:pt x="196" y="194"/>
                    </a:lnTo>
                    <a:lnTo>
                      <a:pt x="203" y="204"/>
                    </a:lnTo>
                    <a:lnTo>
                      <a:pt x="205" y="209"/>
                    </a:lnTo>
                    <a:lnTo>
                      <a:pt x="208" y="215"/>
                    </a:lnTo>
                    <a:lnTo>
                      <a:pt x="207" y="222"/>
                    </a:lnTo>
                    <a:lnTo>
                      <a:pt x="205" y="227"/>
                    </a:lnTo>
                    <a:lnTo>
                      <a:pt x="203" y="233"/>
                    </a:lnTo>
                    <a:lnTo>
                      <a:pt x="200" y="237"/>
                    </a:lnTo>
                    <a:lnTo>
                      <a:pt x="191" y="245"/>
                    </a:lnTo>
                    <a:lnTo>
                      <a:pt x="186" y="247"/>
                    </a:lnTo>
                    <a:lnTo>
                      <a:pt x="179" y="248"/>
                    </a:lnTo>
                    <a:lnTo>
                      <a:pt x="173" y="248"/>
                    </a:lnTo>
                    <a:lnTo>
                      <a:pt x="168" y="247"/>
                    </a:lnTo>
                    <a:lnTo>
                      <a:pt x="161" y="245"/>
                    </a:lnTo>
                    <a:lnTo>
                      <a:pt x="157" y="242"/>
                    </a:lnTo>
                    <a:lnTo>
                      <a:pt x="150" y="232"/>
                    </a:lnTo>
                    <a:lnTo>
                      <a:pt x="148" y="227"/>
                    </a:lnTo>
                    <a:lnTo>
                      <a:pt x="147" y="221"/>
                    </a:lnTo>
                    <a:lnTo>
                      <a:pt x="147" y="214"/>
                    </a:lnTo>
                    <a:lnTo>
                      <a:pt x="148" y="208"/>
                    </a:lnTo>
                    <a:lnTo>
                      <a:pt x="150" y="203"/>
                    </a:lnTo>
                    <a:lnTo>
                      <a:pt x="153" y="199"/>
                    </a:lnTo>
                    <a:lnTo>
                      <a:pt x="162" y="191"/>
                    </a:lnTo>
                    <a:lnTo>
                      <a:pt x="168" y="188"/>
                    </a:lnTo>
                    <a:lnTo>
                      <a:pt x="174" y="187"/>
                    </a:lnTo>
                    <a:lnTo>
                      <a:pt x="174" y="187"/>
                    </a:lnTo>
                    <a:close/>
                    <a:moveTo>
                      <a:pt x="243" y="0"/>
                    </a:moveTo>
                    <a:lnTo>
                      <a:pt x="0" y="266"/>
                    </a:lnTo>
                    <a:lnTo>
                      <a:pt x="1" y="271"/>
                    </a:lnTo>
                    <a:lnTo>
                      <a:pt x="3" y="279"/>
                    </a:lnTo>
                    <a:lnTo>
                      <a:pt x="5" y="289"/>
                    </a:lnTo>
                    <a:lnTo>
                      <a:pt x="7" y="298"/>
                    </a:lnTo>
                    <a:lnTo>
                      <a:pt x="9" y="309"/>
                    </a:lnTo>
                    <a:lnTo>
                      <a:pt x="11" y="319"/>
                    </a:lnTo>
                    <a:lnTo>
                      <a:pt x="13" y="328"/>
                    </a:lnTo>
                    <a:lnTo>
                      <a:pt x="15" y="335"/>
                    </a:lnTo>
                    <a:lnTo>
                      <a:pt x="18" y="351"/>
                    </a:lnTo>
                    <a:lnTo>
                      <a:pt x="17" y="368"/>
                    </a:lnTo>
                    <a:lnTo>
                      <a:pt x="12" y="383"/>
                    </a:lnTo>
                    <a:lnTo>
                      <a:pt x="4" y="396"/>
                    </a:lnTo>
                    <a:lnTo>
                      <a:pt x="0" y="399"/>
                    </a:lnTo>
                    <a:lnTo>
                      <a:pt x="38" y="433"/>
                    </a:lnTo>
                    <a:lnTo>
                      <a:pt x="41" y="430"/>
                    </a:lnTo>
                    <a:lnTo>
                      <a:pt x="54" y="420"/>
                    </a:lnTo>
                    <a:lnTo>
                      <a:pt x="68" y="414"/>
                    </a:lnTo>
                    <a:lnTo>
                      <a:pt x="83" y="412"/>
                    </a:lnTo>
                    <a:lnTo>
                      <a:pt x="100" y="413"/>
                    </a:lnTo>
                    <a:lnTo>
                      <a:pt x="108" y="414"/>
                    </a:lnTo>
                    <a:lnTo>
                      <a:pt x="116" y="415"/>
                    </a:lnTo>
                    <a:lnTo>
                      <a:pt x="126" y="416"/>
                    </a:lnTo>
                    <a:lnTo>
                      <a:pt x="136" y="418"/>
                    </a:lnTo>
                    <a:lnTo>
                      <a:pt x="147" y="419"/>
                    </a:lnTo>
                    <a:lnTo>
                      <a:pt x="156" y="420"/>
                    </a:lnTo>
                    <a:lnTo>
                      <a:pt x="164" y="421"/>
                    </a:lnTo>
                    <a:lnTo>
                      <a:pt x="171" y="421"/>
                    </a:lnTo>
                    <a:lnTo>
                      <a:pt x="414" y="15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38E2ECC8-09D6-8D68-77BE-D1DBF05944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 flipH="1">
                <a:off x="1512163" y="3966479"/>
                <a:ext cx="250749" cy="222966"/>
              </a:xfrm>
              <a:custGeom>
                <a:avLst/>
                <a:gdLst>
                  <a:gd name="T0" fmla="*/ 247 w 361"/>
                  <a:gd name="T1" fmla="*/ 127 h 321"/>
                  <a:gd name="T2" fmla="*/ 247 w 361"/>
                  <a:gd name="T3" fmla="*/ 119 h 321"/>
                  <a:gd name="T4" fmla="*/ 187 w 361"/>
                  <a:gd name="T5" fmla="*/ 62 h 321"/>
                  <a:gd name="T6" fmla="*/ 228 w 361"/>
                  <a:gd name="T7" fmla="*/ 132 h 321"/>
                  <a:gd name="T8" fmla="*/ 236 w 361"/>
                  <a:gd name="T9" fmla="*/ 136 h 321"/>
                  <a:gd name="T10" fmla="*/ 244 w 361"/>
                  <a:gd name="T11" fmla="*/ 131 h 321"/>
                  <a:gd name="T12" fmla="*/ 188 w 361"/>
                  <a:gd name="T13" fmla="*/ 290 h 321"/>
                  <a:gd name="T14" fmla="*/ 57 w 361"/>
                  <a:gd name="T15" fmla="*/ 203 h 321"/>
                  <a:gd name="T16" fmla="*/ 175 w 361"/>
                  <a:gd name="T17" fmla="*/ 310 h 321"/>
                  <a:gd name="T18" fmla="*/ 185 w 361"/>
                  <a:gd name="T19" fmla="*/ 310 h 321"/>
                  <a:gd name="T20" fmla="*/ 191 w 361"/>
                  <a:gd name="T21" fmla="*/ 303 h 321"/>
                  <a:gd name="T22" fmla="*/ 190 w 361"/>
                  <a:gd name="T23" fmla="*/ 294 h 321"/>
                  <a:gd name="T24" fmla="*/ 188 w 361"/>
                  <a:gd name="T25" fmla="*/ 290 h 321"/>
                  <a:gd name="T26" fmla="*/ 360 w 361"/>
                  <a:gd name="T27" fmla="*/ 118 h 321"/>
                  <a:gd name="T28" fmla="*/ 360 w 361"/>
                  <a:gd name="T29" fmla="*/ 108 h 321"/>
                  <a:gd name="T30" fmla="*/ 243 w 361"/>
                  <a:gd name="T31" fmla="*/ 0 h 321"/>
                  <a:gd name="T32" fmla="*/ 341 w 361"/>
                  <a:gd name="T33" fmla="*/ 122 h 321"/>
                  <a:gd name="T34" fmla="*/ 350 w 361"/>
                  <a:gd name="T35" fmla="*/ 125 h 321"/>
                  <a:gd name="T36" fmla="*/ 358 w 361"/>
                  <a:gd name="T37" fmla="*/ 121 h 321"/>
                  <a:gd name="T38" fmla="*/ 188 w 361"/>
                  <a:gd name="T39" fmla="*/ 193 h 321"/>
                  <a:gd name="T40" fmla="*/ 191 w 361"/>
                  <a:gd name="T41" fmla="*/ 185 h 321"/>
                  <a:gd name="T42" fmla="*/ 188 w 361"/>
                  <a:gd name="T43" fmla="*/ 177 h 321"/>
                  <a:gd name="T44" fmla="*/ 114 w 361"/>
                  <a:gd name="T45" fmla="*/ 142 h 321"/>
                  <a:gd name="T46" fmla="*/ 175 w 361"/>
                  <a:gd name="T47" fmla="*/ 197 h 321"/>
                  <a:gd name="T48" fmla="*/ 185 w 361"/>
                  <a:gd name="T49" fmla="*/ 197 h 321"/>
                  <a:gd name="T50" fmla="*/ 188 w 361"/>
                  <a:gd name="T51" fmla="*/ 193 h 321"/>
                  <a:gd name="T52" fmla="*/ 77 w 361"/>
                  <a:gd name="T53" fmla="*/ 313 h 321"/>
                  <a:gd name="T54" fmla="*/ 77 w 361"/>
                  <a:gd name="T55" fmla="*/ 304 h 321"/>
                  <a:gd name="T56" fmla="*/ 17 w 361"/>
                  <a:gd name="T57" fmla="*/ 248 h 321"/>
                  <a:gd name="T58" fmla="*/ 58 w 361"/>
                  <a:gd name="T59" fmla="*/ 317 h 321"/>
                  <a:gd name="T60" fmla="*/ 67 w 361"/>
                  <a:gd name="T61" fmla="*/ 321 h 321"/>
                  <a:gd name="T62" fmla="*/ 75 w 361"/>
                  <a:gd name="T63" fmla="*/ 3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1" h="321">
                    <a:moveTo>
                      <a:pt x="244" y="131"/>
                    </a:moveTo>
                    <a:lnTo>
                      <a:pt x="247" y="127"/>
                    </a:lnTo>
                    <a:lnTo>
                      <a:pt x="248" y="123"/>
                    </a:lnTo>
                    <a:lnTo>
                      <a:pt x="247" y="119"/>
                    </a:lnTo>
                    <a:lnTo>
                      <a:pt x="243" y="115"/>
                    </a:lnTo>
                    <a:lnTo>
                      <a:pt x="187" y="62"/>
                    </a:lnTo>
                    <a:lnTo>
                      <a:pt x="171" y="80"/>
                    </a:lnTo>
                    <a:lnTo>
                      <a:pt x="228" y="132"/>
                    </a:lnTo>
                    <a:lnTo>
                      <a:pt x="232" y="135"/>
                    </a:lnTo>
                    <a:lnTo>
                      <a:pt x="236" y="136"/>
                    </a:lnTo>
                    <a:lnTo>
                      <a:pt x="241" y="135"/>
                    </a:lnTo>
                    <a:lnTo>
                      <a:pt x="244" y="131"/>
                    </a:lnTo>
                    <a:lnTo>
                      <a:pt x="244" y="131"/>
                    </a:lnTo>
                    <a:close/>
                    <a:moveTo>
                      <a:pt x="188" y="290"/>
                    </a:moveTo>
                    <a:lnTo>
                      <a:pt x="73" y="186"/>
                    </a:lnTo>
                    <a:lnTo>
                      <a:pt x="57" y="203"/>
                    </a:lnTo>
                    <a:lnTo>
                      <a:pt x="171" y="308"/>
                    </a:lnTo>
                    <a:lnTo>
                      <a:pt x="175" y="310"/>
                    </a:lnTo>
                    <a:lnTo>
                      <a:pt x="179" y="311"/>
                    </a:lnTo>
                    <a:lnTo>
                      <a:pt x="185" y="310"/>
                    </a:lnTo>
                    <a:lnTo>
                      <a:pt x="188" y="307"/>
                    </a:lnTo>
                    <a:lnTo>
                      <a:pt x="191" y="303"/>
                    </a:lnTo>
                    <a:lnTo>
                      <a:pt x="191" y="299"/>
                    </a:lnTo>
                    <a:lnTo>
                      <a:pt x="190" y="294"/>
                    </a:lnTo>
                    <a:lnTo>
                      <a:pt x="188" y="290"/>
                    </a:lnTo>
                    <a:lnTo>
                      <a:pt x="188" y="290"/>
                    </a:lnTo>
                    <a:close/>
                    <a:moveTo>
                      <a:pt x="358" y="121"/>
                    </a:moveTo>
                    <a:lnTo>
                      <a:pt x="360" y="118"/>
                    </a:lnTo>
                    <a:lnTo>
                      <a:pt x="361" y="112"/>
                    </a:lnTo>
                    <a:lnTo>
                      <a:pt x="360" y="108"/>
                    </a:lnTo>
                    <a:lnTo>
                      <a:pt x="357" y="104"/>
                    </a:lnTo>
                    <a:lnTo>
                      <a:pt x="243" y="0"/>
                    </a:lnTo>
                    <a:lnTo>
                      <a:pt x="227" y="18"/>
                    </a:lnTo>
                    <a:lnTo>
                      <a:pt x="341" y="122"/>
                    </a:lnTo>
                    <a:lnTo>
                      <a:pt x="345" y="124"/>
                    </a:lnTo>
                    <a:lnTo>
                      <a:pt x="350" y="125"/>
                    </a:lnTo>
                    <a:lnTo>
                      <a:pt x="354" y="124"/>
                    </a:lnTo>
                    <a:lnTo>
                      <a:pt x="358" y="121"/>
                    </a:lnTo>
                    <a:lnTo>
                      <a:pt x="358" y="121"/>
                    </a:lnTo>
                    <a:close/>
                    <a:moveTo>
                      <a:pt x="188" y="193"/>
                    </a:moveTo>
                    <a:lnTo>
                      <a:pt x="191" y="189"/>
                    </a:lnTo>
                    <a:lnTo>
                      <a:pt x="191" y="185"/>
                    </a:lnTo>
                    <a:lnTo>
                      <a:pt x="190" y="181"/>
                    </a:lnTo>
                    <a:lnTo>
                      <a:pt x="188" y="177"/>
                    </a:lnTo>
                    <a:lnTo>
                      <a:pt x="130" y="124"/>
                    </a:lnTo>
                    <a:lnTo>
                      <a:pt x="114" y="142"/>
                    </a:lnTo>
                    <a:lnTo>
                      <a:pt x="171" y="194"/>
                    </a:lnTo>
                    <a:lnTo>
                      <a:pt x="175" y="197"/>
                    </a:lnTo>
                    <a:lnTo>
                      <a:pt x="180" y="198"/>
                    </a:lnTo>
                    <a:lnTo>
                      <a:pt x="185" y="197"/>
                    </a:lnTo>
                    <a:lnTo>
                      <a:pt x="188" y="193"/>
                    </a:lnTo>
                    <a:lnTo>
                      <a:pt x="188" y="193"/>
                    </a:lnTo>
                    <a:close/>
                    <a:moveTo>
                      <a:pt x="75" y="317"/>
                    </a:moveTo>
                    <a:lnTo>
                      <a:pt x="77" y="313"/>
                    </a:lnTo>
                    <a:lnTo>
                      <a:pt x="78" y="309"/>
                    </a:lnTo>
                    <a:lnTo>
                      <a:pt x="77" y="304"/>
                    </a:lnTo>
                    <a:lnTo>
                      <a:pt x="74" y="301"/>
                    </a:lnTo>
                    <a:lnTo>
                      <a:pt x="17" y="248"/>
                    </a:lnTo>
                    <a:lnTo>
                      <a:pt x="0" y="265"/>
                    </a:lnTo>
                    <a:lnTo>
                      <a:pt x="58" y="317"/>
                    </a:lnTo>
                    <a:lnTo>
                      <a:pt x="63" y="321"/>
                    </a:lnTo>
                    <a:lnTo>
                      <a:pt x="67" y="321"/>
                    </a:lnTo>
                    <a:lnTo>
                      <a:pt x="71" y="320"/>
                    </a:lnTo>
                    <a:lnTo>
                      <a:pt x="75" y="317"/>
                    </a:lnTo>
                    <a:lnTo>
                      <a:pt x="75" y="317"/>
                    </a:lnTo>
                    <a:close/>
                  </a:path>
                </a:pathLst>
              </a:custGeom>
              <a:solidFill>
                <a:srgbClr val="6C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8BA7FD-E05E-AA57-1B4D-CFB736876D55}"/>
                </a:ext>
              </a:extLst>
            </p:cNvPr>
            <p:cNvSpPr/>
            <p:nvPr/>
          </p:nvSpPr>
          <p:spPr bwMode="gray">
            <a:xfrm>
              <a:off x="21250983" y="10142596"/>
              <a:ext cx="172486" cy="173736"/>
            </a:xfrm>
            <a:prstGeom prst="ellipse">
              <a:avLst/>
            </a:prstGeom>
            <a:solidFill>
              <a:srgbClr val="DD4E4E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130606" tIns="65304" rIns="130606" bIns="65304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hangingPunct="0">
                <a:lnSpc>
                  <a:spcPct val="90000"/>
                </a:lnSpc>
                <a:buClr>
                  <a:srgbClr val="00A9E0"/>
                </a:buClr>
                <a:buSzPct val="90000"/>
                <a:defRPr/>
              </a:pPr>
              <a:endParaRPr lang="en-US" sz="11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D6446033-6826-FE00-8454-C3C9CF21EF65}"/>
                </a:ext>
              </a:extLst>
            </p:cNvPr>
            <p:cNvSpPr/>
            <p:nvPr/>
          </p:nvSpPr>
          <p:spPr bwMode="gray">
            <a:xfrm>
              <a:off x="25452339" y="9440517"/>
              <a:ext cx="2368121" cy="829754"/>
            </a:xfrm>
            <a:prstGeom prst="rightArrow">
              <a:avLst/>
            </a:prstGeom>
            <a:solidFill>
              <a:srgbClr val="002060">
                <a:lumMod val="75000"/>
                <a:lumOff val="25000"/>
              </a:srgb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72" tIns="34286" rIns="68572" bIns="34286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Long-term Follow up Study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4BC7E3A-FBEF-3355-6E1A-CA10EF8EDC4D}"/>
              </a:ext>
            </a:extLst>
          </p:cNvPr>
          <p:cNvSpPr/>
          <p:nvPr/>
        </p:nvSpPr>
        <p:spPr>
          <a:xfrm>
            <a:off x="133166" y="6582650"/>
            <a:ext cx="112153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BSID-III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Bayley Scales of Infant and Toddler Development, 3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rd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Edition);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WASI (Wechsler Abbreviated Scale Intelligence – 2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VABS (Vineland Adaptive Behavior Scales, 2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Edition); SDSC (Sleep Disturbance Scale for Children)</a:t>
            </a:r>
          </a:p>
        </p:txBody>
      </p:sp>
    </p:spTree>
    <p:extLst>
      <p:ext uri="{BB962C8B-B14F-4D97-AF65-F5344CB8AC3E}">
        <p14:creationId xmlns:p14="http://schemas.microsoft.com/office/powerpoint/2010/main" val="226512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863B6-B62A-DDCA-47A4-E1747C6E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02" y="285316"/>
            <a:ext cx="11124565" cy="471261"/>
          </a:xfrm>
        </p:spPr>
        <p:txBody>
          <a:bodyPr/>
          <a:lstStyle/>
          <a:p>
            <a:pPr defTabSz="544237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RGX-111 Phase </a:t>
            </a:r>
            <a:r>
              <a:rPr lang="en-US" dirty="0">
                <a:solidFill>
                  <a:srgbClr val="0065BD"/>
                </a:solidFill>
                <a:latin typeface="Arial"/>
              </a:rPr>
              <a:t>I/II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 Trial and Single Patient Investigator-Initiated IND</a:t>
            </a:r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DE8D1C41-09FA-D509-9843-27B8B75B351A}"/>
              </a:ext>
            </a:extLst>
          </p:cNvPr>
          <p:cNvSpPr txBox="1">
            <a:spLocks/>
          </p:cNvSpPr>
          <p:nvPr/>
        </p:nvSpPr>
        <p:spPr>
          <a:xfrm>
            <a:off x="566777" y="1131396"/>
            <a:ext cx="10827441" cy="1598744"/>
          </a:xfrm>
          <a:prstGeom prst="rect">
            <a:avLst/>
          </a:prstGeom>
        </p:spPr>
        <p:txBody>
          <a:bodyPr/>
          <a:lstStyle>
            <a:lvl1pPr marL="171450" indent="-171450" algn="l" defTabSz="408178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65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462034" indent="-195585" algn="l" defTabSz="408178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660455" indent="-145981" algn="l" defTabSz="408178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919817" indent="-204089" algn="l" defTabSz="408178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1119654" indent="-147398" algn="l" defTabSz="408178" rtl="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244977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54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32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09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 of January 17, 2023, 8 participants were dosed in the Phase I/II trial and 1 in the single patient IND protocol </a:t>
            </a:r>
            <a:endParaRPr kumimoji="0" lang="en-US" sz="16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71450" marR="0" lvl="0" indent="-1714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Age at dosing from 4 months to 13 years in Phase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I/II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trial and 20 months in single patient IND </a:t>
            </a:r>
          </a:p>
          <a:p>
            <a:pPr marL="171450" marR="0" lvl="0" indent="-1714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IDUA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Mutations among Phase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I/II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trial and single patient IND participants included nonsense/frameshift, nonsense/null variant splice site, duplication, substitution and missense</a:t>
            </a:r>
          </a:p>
          <a:p>
            <a:pPr marL="171450" marR="0" lvl="0" indent="-171450" algn="l" defTabSz="40817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Immunosuppression discontinued per protocol in 5 trial participants and single patient IND participant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F56FA8F-9DAC-D620-849D-A07FD22D52CA}"/>
              </a:ext>
            </a:extLst>
          </p:cNvPr>
          <p:cNvSpPr txBox="1"/>
          <p:nvPr/>
        </p:nvSpPr>
        <p:spPr>
          <a:xfrm>
            <a:off x="383302" y="6130453"/>
            <a:ext cx="8730343" cy="646331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95B3D7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† Per protocol, participants may discontinue ERT after week 28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95B3D7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charset="-128"/>
              </a:rPr>
              <a:t>^ Participant had &lt;1 month of exposure to ERT</a:t>
            </a:r>
          </a:p>
          <a:p>
            <a:pPr eaLnBrk="0" fontAlgn="base" hangingPunct="0">
              <a:lnSpc>
                <a:spcPct val="90000"/>
              </a:lnSpc>
              <a:spcAft>
                <a:spcPct val="0"/>
              </a:spcAft>
              <a:buClr>
                <a:srgbClr val="95B3D7"/>
              </a:buClr>
              <a:buSzPct val="100000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charset="-128"/>
              </a:rPr>
              <a:t>* Previously reported as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1.3 x 10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charset="-128"/>
              </a:rPr>
              <a:t>from initial calculations for brain mass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95B3D7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ＭＳ Ｐゴシック" charset="-128"/>
              </a:rPr>
              <a:t>** Data shown for 4 participants; 2 recently dosed.</a:t>
            </a:r>
          </a:p>
        </p:txBody>
      </p:sp>
      <p:graphicFrame>
        <p:nvGraphicFramePr>
          <p:cNvPr id="69" name="Table 6">
            <a:extLst>
              <a:ext uri="{FF2B5EF4-FFF2-40B4-BE49-F238E27FC236}">
                <a16:creationId xmlns:a16="http://schemas.microsoft.com/office/drawing/2014/main" id="{DE350C9C-B4BF-6445-3A82-97CBE8C8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11741"/>
              </p:ext>
            </p:extLst>
          </p:nvPr>
        </p:nvGraphicFramePr>
        <p:xfrm>
          <a:off x="535067" y="2730140"/>
          <a:ext cx="10972801" cy="2321556"/>
        </p:xfrm>
        <a:graphic>
          <a:graphicData uri="http://schemas.openxmlformats.org/drawingml/2006/table">
            <a:tbl>
              <a:tblPr firstRow="1" bandRow="1"/>
              <a:tblGrid>
                <a:gridCol w="1083866">
                  <a:extLst>
                    <a:ext uri="{9D8B030D-6E8A-4147-A177-3AD203B41FA5}">
                      <a16:colId xmlns:a16="http://schemas.microsoft.com/office/drawing/2014/main" val="1387257519"/>
                    </a:ext>
                  </a:extLst>
                </a:gridCol>
                <a:gridCol w="584458">
                  <a:extLst>
                    <a:ext uri="{9D8B030D-6E8A-4147-A177-3AD203B41FA5}">
                      <a16:colId xmlns:a16="http://schemas.microsoft.com/office/drawing/2014/main" val="187847956"/>
                    </a:ext>
                  </a:extLst>
                </a:gridCol>
                <a:gridCol w="1671669">
                  <a:extLst>
                    <a:ext uri="{9D8B030D-6E8A-4147-A177-3AD203B41FA5}">
                      <a16:colId xmlns:a16="http://schemas.microsoft.com/office/drawing/2014/main" val="3360861602"/>
                    </a:ext>
                  </a:extLst>
                </a:gridCol>
                <a:gridCol w="1544683">
                  <a:extLst>
                    <a:ext uri="{9D8B030D-6E8A-4147-A177-3AD203B41FA5}">
                      <a16:colId xmlns:a16="http://schemas.microsoft.com/office/drawing/2014/main" val="2293706873"/>
                    </a:ext>
                  </a:extLst>
                </a:gridCol>
                <a:gridCol w="2174686">
                  <a:extLst>
                    <a:ext uri="{9D8B030D-6E8A-4147-A177-3AD203B41FA5}">
                      <a16:colId xmlns:a16="http://schemas.microsoft.com/office/drawing/2014/main" val="1397247652"/>
                    </a:ext>
                  </a:extLst>
                </a:gridCol>
                <a:gridCol w="2249359">
                  <a:extLst>
                    <a:ext uri="{9D8B030D-6E8A-4147-A177-3AD203B41FA5}">
                      <a16:colId xmlns:a16="http://schemas.microsoft.com/office/drawing/2014/main" val="2544533534"/>
                    </a:ext>
                  </a:extLst>
                </a:gridCol>
                <a:gridCol w="1664080">
                  <a:extLst>
                    <a:ext uri="{9D8B030D-6E8A-4147-A177-3AD203B41FA5}">
                      <a16:colId xmlns:a16="http://schemas.microsoft.com/office/drawing/2014/main" val="1385725748"/>
                    </a:ext>
                  </a:extLst>
                </a:gridCol>
              </a:tblGrid>
              <a:tr h="750823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(GC/g Brain Mass)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(Weeks)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/ Treatment at Dosing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Immunosuppression Regimen Status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 (IV)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253255"/>
                  </a:ext>
                </a:extLst>
              </a:tr>
              <a:tr h="675636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x 10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79-103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prior HSCT+ ERT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a typeface="MS PGothic" pitchFamily="34" charset="-128"/>
                          <a:cs typeface="ＭＳ Ｐゴシック" charset="-128"/>
                        </a:rPr>
                        <a:t>^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completed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not on ERT</a:t>
                      </a:r>
                    </a:p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weekly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14577"/>
                  </a:ext>
                </a:extLst>
              </a:tr>
              <a:tr h="675636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Cohort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6**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x 10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7-78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prior HSCT + ERT</a:t>
                      </a:r>
                    </a:p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ERT naïve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completed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active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discontinued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naïve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16538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D7342057-20A5-E028-EA47-9FE8CBDEC463}"/>
              </a:ext>
            </a:extLst>
          </p:cNvPr>
          <p:cNvSpPr txBox="1"/>
          <p:nvPr/>
        </p:nvSpPr>
        <p:spPr>
          <a:xfrm>
            <a:off x="4664046" y="10430360"/>
            <a:ext cx="7757374" cy="203133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1" name="Table 6">
            <a:extLst>
              <a:ext uri="{FF2B5EF4-FFF2-40B4-BE49-F238E27FC236}">
                <a16:creationId xmlns:a16="http://schemas.microsoft.com/office/drawing/2014/main" id="{9E8431A3-71EE-AD3A-A2A8-CBBF2B67E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3512"/>
              </p:ext>
            </p:extLst>
          </p:nvPr>
        </p:nvGraphicFramePr>
        <p:xfrm>
          <a:off x="535067" y="5144588"/>
          <a:ext cx="10972800" cy="822960"/>
        </p:xfrm>
        <a:graphic>
          <a:graphicData uri="http://schemas.openxmlformats.org/drawingml/2006/table">
            <a:tbl>
              <a:tblPr firstRow="1" bandRow="1"/>
              <a:tblGrid>
                <a:gridCol w="1083866">
                  <a:extLst>
                    <a:ext uri="{9D8B030D-6E8A-4147-A177-3AD203B41FA5}">
                      <a16:colId xmlns:a16="http://schemas.microsoft.com/office/drawing/2014/main" val="1387257519"/>
                    </a:ext>
                  </a:extLst>
                </a:gridCol>
                <a:gridCol w="584458">
                  <a:extLst>
                    <a:ext uri="{9D8B030D-6E8A-4147-A177-3AD203B41FA5}">
                      <a16:colId xmlns:a16="http://schemas.microsoft.com/office/drawing/2014/main" val="187847956"/>
                    </a:ext>
                  </a:extLst>
                </a:gridCol>
                <a:gridCol w="1671669">
                  <a:extLst>
                    <a:ext uri="{9D8B030D-6E8A-4147-A177-3AD203B41FA5}">
                      <a16:colId xmlns:a16="http://schemas.microsoft.com/office/drawing/2014/main" val="3360861602"/>
                    </a:ext>
                  </a:extLst>
                </a:gridCol>
                <a:gridCol w="1535597">
                  <a:extLst>
                    <a:ext uri="{9D8B030D-6E8A-4147-A177-3AD203B41FA5}">
                      <a16:colId xmlns:a16="http://schemas.microsoft.com/office/drawing/2014/main" val="2293706873"/>
                    </a:ext>
                  </a:extLst>
                </a:gridCol>
                <a:gridCol w="2174636">
                  <a:extLst>
                    <a:ext uri="{9D8B030D-6E8A-4147-A177-3AD203B41FA5}">
                      <a16:colId xmlns:a16="http://schemas.microsoft.com/office/drawing/2014/main" val="1397247652"/>
                    </a:ext>
                  </a:extLst>
                </a:gridCol>
                <a:gridCol w="2279439">
                  <a:extLst>
                    <a:ext uri="{9D8B030D-6E8A-4147-A177-3AD203B41FA5}">
                      <a16:colId xmlns:a16="http://schemas.microsoft.com/office/drawing/2014/main" val="2544533534"/>
                    </a:ext>
                  </a:extLst>
                </a:gridCol>
                <a:gridCol w="1643135">
                  <a:extLst>
                    <a:ext uri="{9D8B030D-6E8A-4147-A177-3AD203B41FA5}">
                      <a16:colId xmlns:a16="http://schemas.microsoft.com/office/drawing/2014/main" val="1385725748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Patient IND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x 10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21031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42062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63093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841248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051560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1261872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1472184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16824960" algn="l" defTabSz="4206240" rtl="0" eaLnBrk="1" latinLnBrk="0" hangingPunct="1">
                        <a:defRPr sz="828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070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92D8FF-CA69-050E-5FF4-455AE563C239}"/>
              </a:ext>
            </a:extLst>
          </p:cNvPr>
          <p:cNvSpPr txBox="1"/>
          <p:nvPr/>
        </p:nvSpPr>
        <p:spPr>
          <a:xfrm>
            <a:off x="9252710" y="6467469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384339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30A7E089-1008-4CCC-BCF8-844C6FAB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86" y="46035"/>
            <a:ext cx="7633528" cy="988316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RGX-111 Interim </a:t>
            </a: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</a:rPr>
              <a:t>Safety Summary</a:t>
            </a:r>
            <a:b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Phase I/II Trial and Single Patient Investigator-Initiated IND</a:t>
            </a:r>
            <a:endParaRPr lang="en-US" sz="2800" b="1" dirty="0">
              <a:solidFill>
                <a:srgbClr val="3484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4F3402-C613-4F90-99ED-E0D51AEAE78E}"/>
              </a:ext>
            </a:extLst>
          </p:cNvPr>
          <p:cNvSpPr/>
          <p:nvPr/>
        </p:nvSpPr>
        <p:spPr>
          <a:xfrm>
            <a:off x="9315450" y="6089709"/>
            <a:ext cx="2011680" cy="229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A74F3AE-3BF6-73F4-4EE4-239DCEF46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32041"/>
              </p:ext>
            </p:extLst>
          </p:nvPr>
        </p:nvGraphicFramePr>
        <p:xfrm>
          <a:off x="547086" y="1248027"/>
          <a:ext cx="11004467" cy="3827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326">
                  <a:extLst>
                    <a:ext uri="{9D8B030D-6E8A-4147-A177-3AD203B41FA5}">
                      <a16:colId xmlns:a16="http://schemas.microsoft.com/office/drawing/2014/main" val="1886327295"/>
                    </a:ext>
                  </a:extLst>
                </a:gridCol>
                <a:gridCol w="9108141">
                  <a:extLst>
                    <a:ext uri="{9D8B030D-6E8A-4147-A177-3AD203B41FA5}">
                      <a16:colId xmlns:a16="http://schemas.microsoft.com/office/drawing/2014/main" val="1852446797"/>
                    </a:ext>
                  </a:extLst>
                </a:gridCol>
              </a:tblGrid>
              <a:tr h="196624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SAE</a:t>
                      </a:r>
                      <a:endParaRPr lang="en-US" sz="2000" b="1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7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65BD"/>
                        </a:buClr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No SAEs are considered related to RGX-111 or the administration procedure</a:t>
                      </a:r>
                    </a:p>
                    <a:p>
                      <a:pPr marL="285750" marR="0" lvl="0" indent="-285750" algn="l" defTabSz="40817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65BD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9 serious adverse events (SAE) reported in 4 participants</a:t>
                      </a:r>
                    </a:p>
                    <a:p>
                      <a:pPr marL="285750" marR="0" lvl="0" indent="-285750" algn="l" defTabSz="40817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65BD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SAEs reported: Bronchiolitis, bronchopneumonia, sinusitis, 2 central line infections*, COVID-19, RSV, sepsis*, otitis media*</a:t>
                      </a:r>
                    </a:p>
                    <a:p>
                      <a:pPr marL="285750" marR="0" lvl="0" indent="-285750" algn="l" defTabSz="40817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65BD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All SAEs resolved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20393"/>
                  </a:ext>
                </a:extLst>
              </a:tr>
              <a:tr h="1861620">
                <a:tc>
                  <a:txBody>
                    <a:bodyPr/>
                    <a:lstStyle/>
                    <a:p>
                      <a:pPr marL="0" marR="0" lvl="0" indent="0" algn="ctr" defTabSz="408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TEAE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7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65BD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No dose-related safety findings and no long-term safety concerns were observed</a:t>
                      </a:r>
                    </a:p>
                    <a:p>
                      <a:pPr marL="285750" marR="0" lvl="0" indent="-285750" algn="l" defTabSz="40817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65BD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All participants reported treatment emergent adverse events (TEAEs) which were predominantly mild</a:t>
                      </a:r>
                    </a:p>
                    <a:p>
                      <a:pPr marL="285750" marR="0" lvl="0" indent="-285750" algn="l" defTabSz="408178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65BD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AESIs (adverse events of special interest) reported, all considered related to immunosuppression regimen, with neutropenia being the most common.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067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5BB15B-78DE-EB95-336F-2C55A0BBF636}"/>
              </a:ext>
            </a:extLst>
          </p:cNvPr>
          <p:cNvSpPr txBox="1"/>
          <p:nvPr/>
        </p:nvSpPr>
        <p:spPr>
          <a:xfrm>
            <a:off x="547086" y="5609973"/>
            <a:ext cx="10980518" cy="512978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91440" tIns="91440" rIns="91440" bIns="91440" anchor="ctr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kumimoji="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RGX-111 has been well tolerated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6FEDC-E6B4-0BD5-B811-DCB58C103FB4}"/>
              </a:ext>
            </a:extLst>
          </p:cNvPr>
          <p:cNvSpPr txBox="1"/>
          <p:nvPr/>
        </p:nvSpPr>
        <p:spPr>
          <a:xfrm>
            <a:off x="279400" y="6595533"/>
            <a:ext cx="4863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Possibly related to immunosuppression (sepsis, otitis media, and 1 central line infection)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DDFCA-D134-2D50-C9C2-D7B1CFE75149}"/>
              </a:ext>
            </a:extLst>
          </p:cNvPr>
          <p:cNvSpPr txBox="1"/>
          <p:nvPr/>
        </p:nvSpPr>
        <p:spPr>
          <a:xfrm>
            <a:off x="9110503" y="6460480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119197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863B6-B62A-DDCA-47A4-E1747C6E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3" y="612472"/>
            <a:ext cx="11124565" cy="471261"/>
          </a:xfrm>
        </p:spPr>
        <p:txBody>
          <a:bodyPr/>
          <a:lstStyle/>
          <a:p>
            <a:pPr defTabSz="544237">
              <a:lnSpc>
                <a:spcPct val="100000"/>
              </a:lnSpc>
              <a:defRPr/>
            </a:pPr>
            <a:r>
              <a:rPr lang="en-US" dirty="0">
                <a:solidFill>
                  <a:srgbClr val="0065BD"/>
                </a:solidFill>
                <a:latin typeface="Arial"/>
              </a:rPr>
              <a:t>Cerebrospinal Fluid (CSF) GAGs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Heparan Sulfate (HS)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342057-20A5-E028-EA47-9FE8CBDEC463}"/>
              </a:ext>
            </a:extLst>
          </p:cNvPr>
          <p:cNvSpPr txBox="1"/>
          <p:nvPr/>
        </p:nvSpPr>
        <p:spPr>
          <a:xfrm>
            <a:off x="4664046" y="10430360"/>
            <a:ext cx="7757374" cy="203133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2185E02-61B7-BC70-8E7C-25410C6A435B}"/>
              </a:ext>
            </a:extLst>
          </p:cNvPr>
          <p:cNvSpPr txBox="1">
            <a:spLocks/>
          </p:cNvSpPr>
          <p:nvPr/>
        </p:nvSpPr>
        <p:spPr bwMode="gray">
          <a:xfrm>
            <a:off x="57598" y="6377750"/>
            <a:ext cx="591277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54423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lang="en-US" sz="2000" b="1" i="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16045" indent="-260780"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marL="880606" indent="-194641"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marL="1226423" indent="-272118"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marL="1492872" indent="-196530" algn="l" defTabSz="544237" rtl="0" eaLnBrk="0" fontAlgn="base" hangingPunct="0">
              <a:lnSpc>
                <a:spcPts val="3809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lang="en-US" sz="3583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  <a:lvl6pPr marL="2993302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38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76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12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423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4546A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Normative data are based on 29 normal samples.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 ranges from 1 mo. to 21 years of age</a:t>
            </a:r>
          </a:p>
          <a:p>
            <a:pPr marL="0" marR="0" lvl="0" indent="0" algn="l" defTabSz="54423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4546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not shown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995A4-2024-63A9-CAB2-FA3A833B80CA}"/>
              </a:ext>
            </a:extLst>
          </p:cNvPr>
          <p:cNvSpPr txBox="1"/>
          <p:nvPr/>
        </p:nvSpPr>
        <p:spPr>
          <a:xfrm>
            <a:off x="508114" y="5300038"/>
            <a:ext cx="10553700" cy="945490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91440" tIns="91440" rIns="91440" bIns="91440" anchor="ctr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kumimoji="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Decreased CSF heparan sulfate in majority of participants through last time point available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9E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Measurable CSF IDUA enzyme activity* in </a:t>
            </a:r>
            <a:r>
              <a:rPr lang="en-US" sz="1600" dirty="0">
                <a:solidFill>
                  <a:schemeClr val="bg1"/>
                </a:solidFill>
              </a:rPr>
              <a:t>4 of 5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participants in the Phase </a:t>
            </a:r>
            <a:r>
              <a:rPr lang="en-US" sz="1600" dirty="0">
                <a:solidFill>
                  <a:schemeClr val="bg1"/>
                </a:solidFill>
              </a:rPr>
              <a:t>I/II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trial and in the single patient IND participant</a:t>
            </a:r>
          </a:p>
        </p:txBody>
      </p:sp>
      <p:sp>
        <p:nvSpPr>
          <p:cNvPr id="2" name="object 21">
            <a:extLst>
              <a:ext uri="{FF2B5EF4-FFF2-40B4-BE49-F238E27FC236}">
                <a16:creationId xmlns:a16="http://schemas.microsoft.com/office/drawing/2014/main" id="{81A2A6E6-4B78-196E-2F6B-89F002CF1C4B}"/>
              </a:ext>
            </a:extLst>
          </p:cNvPr>
          <p:cNvSpPr txBox="1"/>
          <p:nvPr/>
        </p:nvSpPr>
        <p:spPr>
          <a:xfrm>
            <a:off x="1939912" y="2057764"/>
            <a:ext cx="230189" cy="2410201"/>
          </a:xfrm>
          <a:prstGeom prst="rect">
            <a:avLst/>
          </a:prstGeom>
          <a:solidFill>
            <a:srgbClr val="FFFFFF"/>
          </a:solidFill>
        </p:spPr>
        <p:txBody>
          <a:bodyPr vert="vert270" wrap="square" lIns="0" tIns="0" rIns="0" bIns="0" rtlCol="0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entrat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 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(ng/mL)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8A9BCB5A-03B2-F54B-5A51-0E0CE759ECA9}"/>
              </a:ext>
            </a:extLst>
          </p:cNvPr>
          <p:cNvSpPr txBox="1"/>
          <p:nvPr/>
        </p:nvSpPr>
        <p:spPr>
          <a:xfrm>
            <a:off x="4345419" y="4925481"/>
            <a:ext cx="1624956" cy="2507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540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tud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1" i="0" u="none" strike="noStrike" kern="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ee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ks</a:t>
            </a:r>
            <a:r>
              <a:rPr kumimoji="0" sz="12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2F69028-B838-2F5C-08C5-B07ADCA52BBA}"/>
              </a:ext>
            </a:extLst>
          </p:cNvPr>
          <p:cNvGrpSpPr/>
          <p:nvPr/>
        </p:nvGrpSpPr>
        <p:grpSpPr>
          <a:xfrm>
            <a:off x="8978390" y="4656093"/>
            <a:ext cx="1376476" cy="511723"/>
            <a:chOff x="9870644" y="6125757"/>
            <a:chExt cx="1376476" cy="5117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E79CD8-5FED-D712-FE17-167DADF13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0644" y="6129649"/>
              <a:ext cx="344015" cy="5078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8C0A4-FD46-FF92-F846-35426EB7799C}"/>
                </a:ext>
              </a:extLst>
            </p:cNvPr>
            <p:cNvSpPr txBox="1"/>
            <p:nvPr/>
          </p:nvSpPr>
          <p:spPr>
            <a:xfrm>
              <a:off x="10130114" y="6125757"/>
              <a:ext cx="1117006" cy="507831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Cohort 1 – Phase 1/2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Cohort 2 – Phase 1/2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Single Patient IND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endParaRPr>
            </a:p>
          </p:txBody>
        </p:sp>
      </p:grp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AC89E625-D149-27B1-35A7-EF7A8F2DA1BE}"/>
              </a:ext>
            </a:extLst>
          </p:cNvPr>
          <p:cNvSpPr txBox="1">
            <a:spLocks/>
          </p:cNvSpPr>
          <p:nvPr/>
        </p:nvSpPr>
        <p:spPr>
          <a:xfrm>
            <a:off x="3598275" y="1310009"/>
            <a:ext cx="3745805" cy="300081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408178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462034" indent="-195585" algn="l" defTabSz="408178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660455" indent="-145981" algn="l" defTabSz="408178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919817" indent="-204089" algn="l" defTabSz="408178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1119654" indent="-147398" algn="l" defTabSz="408178" rtl="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244977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54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32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09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8178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Individual Participants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258AD0-9032-4F5A-6F21-1A54AB8E5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21" y="1732024"/>
            <a:ext cx="6945976" cy="3011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F262E-50D1-81BF-DF36-61C1D53862A7}"/>
              </a:ext>
            </a:extLst>
          </p:cNvPr>
          <p:cNvSpPr txBox="1"/>
          <p:nvPr/>
        </p:nvSpPr>
        <p:spPr>
          <a:xfrm>
            <a:off x="9091608" y="6497858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196350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7794B5-821F-47E0-AAB1-2E3CD742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Neurodevelopmental Assessments</a:t>
            </a:r>
            <a:b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18BEC-8437-488F-8D08-D788C115DBB1}"/>
              </a:ext>
            </a:extLst>
          </p:cNvPr>
          <p:cNvSpPr txBox="1"/>
          <p:nvPr/>
        </p:nvSpPr>
        <p:spPr>
          <a:xfrm>
            <a:off x="3122413" y="934281"/>
            <a:ext cx="5947174" cy="18288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and developmentally appropriate validated instruments for neurodevelopmental testing were used to evaluate all participants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8DEB3-6E0C-499B-B851-A1DA79CCE669}"/>
              </a:ext>
            </a:extLst>
          </p:cNvPr>
          <p:cNvSpPr txBox="1"/>
          <p:nvPr/>
        </p:nvSpPr>
        <p:spPr>
          <a:xfrm>
            <a:off x="860647" y="3637719"/>
            <a:ext cx="4701770" cy="2286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40817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Bayley Scale of Infant and Toddler Development, Third Edition (BSID-III)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chronological or developmental ages 0 to 42 months</a:t>
            </a:r>
          </a:p>
          <a:p>
            <a:pPr algn="ctr" defTabSz="408178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Vineland Adaptive Behavior Scale,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Edition (VABS-III)**</a:t>
            </a:r>
          </a:p>
          <a:p>
            <a:pPr marL="0" marR="0" lvl="0" indent="0" algn="ctr" defTabSz="40817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5</a:t>
            </a:r>
          </a:p>
          <a:p>
            <a:pPr marL="0" marR="0" lvl="0" indent="0" algn="ctr" defTabSz="40817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Phase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I/II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trial participants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single patient IND participant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04DAD-96F6-4642-BB74-19E14018BB14}"/>
              </a:ext>
            </a:extLst>
          </p:cNvPr>
          <p:cNvSpPr txBox="1"/>
          <p:nvPr/>
        </p:nvSpPr>
        <p:spPr>
          <a:xfrm>
            <a:off x="6834097" y="3359319"/>
            <a:ext cx="4701770" cy="2286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en-US"/>
            </a:defPPr>
            <a:lvl1pPr marL="171450" indent="-171450" defTabSz="408178" eaLnBrk="0" fontAlgn="base" hangingPunct="0">
              <a:spcAft>
                <a:spcPts val="600"/>
              </a:spcAft>
              <a:buClr>
                <a:srgbClr val="00A9E0"/>
              </a:buClr>
              <a:buSzPct val="100000"/>
              <a:buFont typeface="Wingdings" panose="05000000000000000000" pitchFamily="2" charset="2"/>
              <a:buChar char="§"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lvl="1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marR="0" lvl="1" indent="0" algn="ctr" defTabSz="40817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Wechsler Abbreviated Scale of Intelligence (WASI-II) for chronological and development age &gt; 6 years</a:t>
            </a:r>
          </a:p>
          <a:p>
            <a:pPr marL="0" marR="0" lvl="1" indent="0" algn="ctr" defTabSz="40817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Vineland Adaptive Behavior Scale,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9E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Edition (VABS-III)</a:t>
            </a:r>
          </a:p>
          <a:p>
            <a:pPr marL="0" marR="0" lvl="1" indent="0" algn="ctr" defTabSz="40817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1</a:t>
            </a:r>
          </a:p>
          <a:p>
            <a:pPr marL="0" marR="0" lvl="1" indent="0" algn="ctr" defTabSz="40817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9E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Phase </a:t>
            </a:r>
            <a:r>
              <a:rPr lang="en-US" b="0" dirty="0">
                <a:solidFill>
                  <a:srgbClr val="000000"/>
                </a:solidFill>
              </a:rPr>
              <a:t>I/II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trial participant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75CAFB-027F-4BE5-A547-04B5443243C6}"/>
              </a:ext>
            </a:extLst>
          </p:cNvPr>
          <p:cNvCxnSpPr>
            <a:cxnSpLocks/>
          </p:cNvCxnSpPr>
          <p:nvPr/>
        </p:nvCxnSpPr>
        <p:spPr>
          <a:xfrm flipH="1">
            <a:off x="3878220" y="2554326"/>
            <a:ext cx="560295" cy="774315"/>
          </a:xfrm>
          <a:prstGeom prst="straightConnector1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B5117E-41DE-4056-A6A9-8EF2DD32F43B}"/>
              </a:ext>
            </a:extLst>
          </p:cNvPr>
          <p:cNvCxnSpPr>
            <a:cxnSpLocks/>
          </p:cNvCxnSpPr>
          <p:nvPr/>
        </p:nvCxnSpPr>
        <p:spPr>
          <a:xfrm>
            <a:off x="7997897" y="2509646"/>
            <a:ext cx="638833" cy="774315"/>
          </a:xfrm>
          <a:prstGeom prst="straightConnector1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A26684-1647-801F-A639-00E7C5CC9DC3}"/>
              </a:ext>
            </a:extLst>
          </p:cNvPr>
          <p:cNvSpPr txBox="1"/>
          <p:nvPr/>
        </p:nvSpPr>
        <p:spPr>
          <a:xfrm>
            <a:off x="0" y="6436691"/>
            <a:ext cx="2252540" cy="400110"/>
          </a:xfrm>
          <a:prstGeom prst="rect">
            <a:avLst/>
          </a:prstGeom>
          <a:noFill/>
        </p:spPr>
        <p:txBody>
          <a:bodyPr wrap="none" tIns="45720" rtlCol="0">
            <a:spAutoFit/>
          </a:bodyPr>
          <a:lstStyle/>
          <a:p>
            <a:pPr marL="228600" marR="0" indent="-228600" algn="l" defTabSz="457200" rtl="0" eaLnBrk="0" fontAlgn="base" latinLnBrk="0" hangingPunct="0">
              <a:spcAft>
                <a:spcPct val="0"/>
              </a:spcAft>
              <a:buClr>
                <a:schemeClr val="accent4"/>
              </a:buClr>
              <a:buSzPct val="100000"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* At least 6 months follow-up</a:t>
            </a:r>
          </a:p>
          <a:p>
            <a:pPr marL="228600" marR="0" indent="-228600" algn="l" defTabSz="457200" rtl="0" eaLnBrk="0" fontAlgn="base" latinLnBrk="0" hangingPunct="0">
              <a:spcAft>
                <a:spcPct val="0"/>
              </a:spcAft>
              <a:buClr>
                <a:schemeClr val="accent4"/>
              </a:buClr>
              <a:buSzPct val="100000"/>
              <a:tabLst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** VABS only shown for older patient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D208D-7395-2ED6-501C-D1074C1DA51F}"/>
              </a:ext>
            </a:extLst>
          </p:cNvPr>
          <p:cNvSpPr txBox="1"/>
          <p:nvPr/>
        </p:nvSpPr>
        <p:spPr>
          <a:xfrm>
            <a:off x="8981777" y="6467469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27379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0FE0507-B5C4-471F-A8A4-78CEEBC26260}"/>
              </a:ext>
            </a:extLst>
          </p:cNvPr>
          <p:cNvSpPr txBox="1">
            <a:spLocks/>
          </p:cNvSpPr>
          <p:nvPr/>
        </p:nvSpPr>
        <p:spPr>
          <a:xfrm>
            <a:off x="940514" y="1195680"/>
            <a:ext cx="3393246" cy="300081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408178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462034" indent="-195585" algn="l" defTabSz="408178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660455" indent="-145981" algn="l" defTabSz="408178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919817" indent="-204089" algn="l" defTabSz="408178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1119654" indent="-147398" algn="l" defTabSz="408178" rtl="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244977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54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32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09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8178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Cognition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50A72B5-4BD6-4EC9-848A-458FC964C1A5}"/>
              </a:ext>
            </a:extLst>
          </p:cNvPr>
          <p:cNvSpPr txBox="1">
            <a:spLocks/>
          </p:cNvSpPr>
          <p:nvPr/>
        </p:nvSpPr>
        <p:spPr>
          <a:xfrm>
            <a:off x="4792087" y="1161183"/>
            <a:ext cx="3393246" cy="300081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408178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462034" indent="-195585" algn="l" defTabSz="408178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660455" indent="-145981" algn="l" defTabSz="408178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919817" indent="-204089" algn="l" defTabSz="408178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1119654" indent="-147398" algn="l" defTabSz="408178" rtl="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244977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54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32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09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8178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Expressive Language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B0D0786-10A7-40FE-B309-188162467AEA}"/>
              </a:ext>
            </a:extLst>
          </p:cNvPr>
          <p:cNvSpPr txBox="1">
            <a:spLocks/>
          </p:cNvSpPr>
          <p:nvPr/>
        </p:nvSpPr>
        <p:spPr>
          <a:xfrm>
            <a:off x="8665365" y="1152973"/>
            <a:ext cx="3393246" cy="300081"/>
          </a:xfrm>
          <a:prstGeom prst="rect">
            <a:avLst/>
          </a:prstGeom>
          <a:noFill/>
        </p:spPr>
        <p:txBody>
          <a:bodyPr/>
          <a:lstStyle>
            <a:lvl1pPr marL="171450" indent="-171450" algn="l" defTabSz="408178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462034" indent="-195585" algn="l" defTabSz="408178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2pPr>
            <a:lvl3pPr marL="660455" indent="-145981" algn="l" defTabSz="408178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3pPr>
            <a:lvl4pPr marL="919817" indent="-204089" algn="l" defTabSz="408178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4pPr>
            <a:lvl5pPr marL="1119654" indent="-147398" algn="l" defTabSz="408178" rtl="0" eaLnBrk="0" fontAlgn="base" hangingPunct="0">
              <a:lnSpc>
                <a:spcPct val="90000"/>
              </a:lnSpc>
              <a:spcBef>
                <a:spcPts val="75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Font typeface="Wingdings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MS PGothic" pitchFamily="34" charset="-128"/>
                <a:cs typeface="Arial"/>
              </a:defRPr>
            </a:lvl5pPr>
            <a:lvl6pPr marL="2244977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54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32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09" indent="-204089" algn="l" defTabSz="408178" rtl="0" eaLnBrk="1" latinLnBrk="0" hangingPunct="1">
              <a:spcBef>
                <a:spcPct val="20000"/>
              </a:spcBef>
              <a:buFont typeface="Arial"/>
              <a:buChar char="•"/>
              <a:defRPr sz="1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8178" rtl="0" eaLnBrk="0" fontAlgn="base" latinLnBrk="0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Clr>
                <a:srgbClr val="0065BD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Fine Motor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B4E3C4-8FE6-411B-A5CB-86131D95BF2A}"/>
              </a:ext>
            </a:extLst>
          </p:cNvPr>
          <p:cNvSpPr/>
          <p:nvPr/>
        </p:nvSpPr>
        <p:spPr bwMode="gray">
          <a:xfrm>
            <a:off x="1142854" y="1933336"/>
            <a:ext cx="458787" cy="25517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7B6B1C-4A2A-49CD-B849-5625A4111CF7}"/>
              </a:ext>
            </a:extLst>
          </p:cNvPr>
          <p:cNvSpPr/>
          <p:nvPr/>
        </p:nvSpPr>
        <p:spPr bwMode="gray">
          <a:xfrm>
            <a:off x="4931690" y="1936246"/>
            <a:ext cx="458787" cy="25517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AD0DC8-ED35-4A4A-99B5-77F97FE2FFC7}"/>
              </a:ext>
            </a:extLst>
          </p:cNvPr>
          <p:cNvSpPr/>
          <p:nvPr/>
        </p:nvSpPr>
        <p:spPr bwMode="gray">
          <a:xfrm>
            <a:off x="8695381" y="1913219"/>
            <a:ext cx="458787" cy="25517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C4D4E2-2372-4A8E-A728-B1AAC9302AD2}"/>
              </a:ext>
            </a:extLst>
          </p:cNvPr>
          <p:cNvSpPr txBox="1"/>
          <p:nvPr/>
        </p:nvSpPr>
        <p:spPr>
          <a:xfrm>
            <a:off x="662" y="6598495"/>
            <a:ext cx="3376245" cy="230832"/>
          </a:xfrm>
          <a:prstGeom prst="rect">
            <a:avLst/>
          </a:prstGeom>
          <a:noFill/>
        </p:spPr>
        <p:txBody>
          <a:bodyPr wrap="none" tIns="45720" rtlCol="0">
            <a:spAutoFit/>
          </a:bodyPr>
          <a:lstStyle/>
          <a:p>
            <a:pPr marL="228600" marR="0" lvl="0" indent="-228600" algn="l" defTabSz="4572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Includes participants (n = 5) with &gt; 6 months of follow-up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E88059E-CA79-479F-8081-6416BA75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600"/>
            <a:ext cx="11006677" cy="6833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</a:rPr>
              <a:t>Neurodevelopmental Function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sz="2000" b="0" dirty="0">
                <a:solidFill>
                  <a:schemeClr val="accent2"/>
                </a:solidFill>
                <a:latin typeface="Arial" panose="020B0604020202020204" pitchFamily="34" charset="0"/>
              </a:rPr>
              <a:t>BSID-III</a:t>
            </a:r>
            <a:endParaRPr lang="en-US" sz="2000" b="0" dirty="0">
              <a:solidFill>
                <a:schemeClr val="accent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CAB35-9271-4CAC-AAAD-6D4376B9E7D2}"/>
              </a:ext>
            </a:extLst>
          </p:cNvPr>
          <p:cNvSpPr/>
          <p:nvPr/>
        </p:nvSpPr>
        <p:spPr bwMode="gray">
          <a:xfrm>
            <a:off x="984415" y="1897290"/>
            <a:ext cx="458787" cy="25517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9E0"/>
              </a:buClr>
              <a:buSzPct val="9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494CF-F844-96E4-A626-4CA0A6A90A68}"/>
              </a:ext>
            </a:extLst>
          </p:cNvPr>
          <p:cNvSpPr txBox="1"/>
          <p:nvPr/>
        </p:nvSpPr>
        <p:spPr>
          <a:xfrm rot="16200000">
            <a:off x="-1483147" y="2851882"/>
            <a:ext cx="3422949" cy="3416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ＭＳ Ｐゴシック" charset="-128"/>
              </a:rPr>
              <a:t>Age Equivalence (months)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B09DE-24EB-E076-069D-8AA37DEA1CC4}"/>
              </a:ext>
            </a:extLst>
          </p:cNvPr>
          <p:cNvSpPr txBox="1"/>
          <p:nvPr/>
        </p:nvSpPr>
        <p:spPr>
          <a:xfrm>
            <a:off x="5390477" y="5344842"/>
            <a:ext cx="1670672" cy="3416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ＭＳ Ｐゴシック" charset="-128"/>
              </a:rPr>
              <a:t>Age (months)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92381-69E0-4F61-3CF9-C25CC80F3A8A}"/>
              </a:ext>
            </a:extLst>
          </p:cNvPr>
          <p:cNvGrpSpPr/>
          <p:nvPr/>
        </p:nvGrpSpPr>
        <p:grpSpPr>
          <a:xfrm>
            <a:off x="10776766" y="657179"/>
            <a:ext cx="1376476" cy="511723"/>
            <a:chOff x="9870644" y="6125757"/>
            <a:chExt cx="1376476" cy="5117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54C4B2-7627-378E-88AA-9307C82DB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0644" y="6129649"/>
              <a:ext cx="344015" cy="5078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069A69-601B-E804-0098-89C9F40BB6EB}"/>
                </a:ext>
              </a:extLst>
            </p:cNvPr>
            <p:cNvSpPr txBox="1"/>
            <p:nvPr/>
          </p:nvSpPr>
          <p:spPr>
            <a:xfrm>
              <a:off x="10130114" y="6125757"/>
              <a:ext cx="1117006" cy="507831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Cohort 1 – Phase </a:t>
              </a: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I/II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endParaRP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Cohort 2 – Phase I/II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Single Patient IND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F94DA42-2904-5D2E-0D55-50B91FC71319}"/>
              </a:ext>
            </a:extLst>
          </p:cNvPr>
          <p:cNvSpPr txBox="1"/>
          <p:nvPr/>
        </p:nvSpPr>
        <p:spPr>
          <a:xfrm>
            <a:off x="859457" y="5652634"/>
            <a:ext cx="10534854" cy="774330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91440" tIns="91440" rIns="91440" bIns="91440" anchor="ctr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endParaRPr lang="en-US" sz="1400" dirty="0"/>
          </a:p>
          <a:p>
            <a:r>
              <a:rPr lang="en-US" sz="1400" dirty="0">
                <a:solidFill>
                  <a:schemeClr val="bg1"/>
                </a:solidFill>
              </a:rPr>
              <a:t>All participants show continued developmental skill acquisition on all subtests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At last assessment, 4 of 5 participants have function </a:t>
            </a:r>
            <a:r>
              <a:rPr lang="en-US" sz="1400" u="sng" dirty="0">
                <a:solidFill>
                  <a:schemeClr val="bg1"/>
                </a:solidFill>
              </a:rPr>
              <a:t>&gt;</a:t>
            </a:r>
            <a:r>
              <a:rPr lang="en-US" sz="1400" dirty="0">
                <a:solidFill>
                  <a:schemeClr val="bg1"/>
                </a:solidFill>
              </a:rPr>
              <a:t> -2 SD of normative mean on the cognition, expressive language and fine motor subtests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30AF01-8EE4-44FC-1AD2-428C40BB2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4" y="1744392"/>
            <a:ext cx="3724275" cy="3543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BA93A6-0BAF-DA0F-C58B-8830B173B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319" y="1687145"/>
            <a:ext cx="3733800" cy="3609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E3AB54-F465-3E66-04C6-D2B29A08E9C7}"/>
              </a:ext>
            </a:extLst>
          </p:cNvPr>
          <p:cNvSpPr/>
          <p:nvPr/>
        </p:nvSpPr>
        <p:spPr bwMode="gray">
          <a:xfrm>
            <a:off x="819097" y="1760371"/>
            <a:ext cx="614007" cy="46395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72" tIns="34286" rIns="68572" bIns="34286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90000"/>
            </a:pPr>
            <a:endParaRPr lang="en-US" b="1" dirty="0" err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ED571F-6367-837F-C653-5D0B27AF6493}"/>
              </a:ext>
            </a:extLst>
          </p:cNvPr>
          <p:cNvGrpSpPr/>
          <p:nvPr/>
        </p:nvGrpSpPr>
        <p:grpSpPr>
          <a:xfrm>
            <a:off x="722901" y="1845045"/>
            <a:ext cx="531488" cy="250826"/>
            <a:chOff x="1204462" y="1721446"/>
            <a:chExt cx="531488" cy="250826"/>
          </a:xfrm>
        </p:grpSpPr>
        <p:sp>
          <p:nvSpPr>
            <p:cNvPr id="10" name="Freeform 131">
              <a:extLst>
                <a:ext uri="{FF2B5EF4-FFF2-40B4-BE49-F238E27FC236}">
                  <a16:creationId xmlns:a16="http://schemas.microsoft.com/office/drawing/2014/main" id="{32EC18FF-9CFF-CD81-097A-76C5883F2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62" y="1732539"/>
              <a:ext cx="471657" cy="193106"/>
            </a:xfrm>
            <a:custGeom>
              <a:avLst/>
              <a:gdLst>
                <a:gd name="T0" fmla="*/ 139 w 276"/>
                <a:gd name="T1" fmla="*/ 0 h 113"/>
                <a:gd name="T2" fmla="*/ 276 w 276"/>
                <a:gd name="T3" fmla="*/ 0 h 113"/>
                <a:gd name="T4" fmla="*/ 276 w 276"/>
                <a:gd name="T5" fmla="*/ 113 h 113"/>
                <a:gd name="T6" fmla="*/ 0 w 276"/>
                <a:gd name="T7" fmla="*/ 113 h 113"/>
                <a:gd name="T8" fmla="*/ 0 w 276"/>
                <a:gd name="T9" fmla="*/ 0 h 113"/>
                <a:gd name="T10" fmla="*/ 139 w 276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113">
                  <a:moveTo>
                    <a:pt x="139" y="0"/>
                  </a:moveTo>
                  <a:lnTo>
                    <a:pt x="276" y="0"/>
                  </a:lnTo>
                  <a:lnTo>
                    <a:pt x="276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83DE28-9E6A-298C-7763-44576D373D0B}"/>
                </a:ext>
              </a:extLst>
            </p:cNvPr>
            <p:cNvGrpSpPr/>
            <p:nvPr/>
          </p:nvGrpSpPr>
          <p:grpSpPr>
            <a:xfrm>
              <a:off x="1426638" y="1732539"/>
              <a:ext cx="309312" cy="239733"/>
              <a:chOff x="1344598" y="1592593"/>
              <a:chExt cx="309312" cy="213613"/>
            </a:xfrm>
          </p:grpSpPr>
          <p:sp>
            <p:nvSpPr>
              <p:cNvPr id="22" name="Rectangle 132">
                <a:extLst>
                  <a:ext uri="{FF2B5EF4-FFF2-40B4-BE49-F238E27FC236}">
                    <a16:creationId xmlns:a16="http://schemas.microsoft.com/office/drawing/2014/main" id="{D2B6A713-6668-DDBD-5EE3-934E529BC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598" y="1691709"/>
                <a:ext cx="102534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+/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33">
                <a:extLst>
                  <a:ext uri="{FF2B5EF4-FFF2-40B4-BE49-F238E27FC236}">
                    <a16:creationId xmlns:a16="http://schemas.microsoft.com/office/drawing/2014/main" id="{966EB573-1B50-1286-DD1E-F68F6166E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954" y="1691709"/>
                <a:ext cx="61520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34">
                <a:extLst>
                  <a:ext uri="{FF2B5EF4-FFF2-40B4-BE49-F238E27FC236}">
                    <a16:creationId xmlns:a16="http://schemas.microsoft.com/office/drawing/2014/main" id="{1E4D33AD-498E-F675-74EA-B20213FF0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920" y="1691709"/>
                <a:ext cx="93990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135">
                <a:extLst>
                  <a:ext uri="{FF2B5EF4-FFF2-40B4-BE49-F238E27FC236}">
                    <a16:creationId xmlns:a16="http://schemas.microsoft.com/office/drawing/2014/main" id="{C7410C2B-C7BA-F6ED-C7D5-8307F5852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587" y="1691709"/>
                <a:ext cx="152093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2S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138">
                <a:extLst>
                  <a:ext uri="{FF2B5EF4-FFF2-40B4-BE49-F238E27FC236}">
                    <a16:creationId xmlns:a16="http://schemas.microsoft.com/office/drawing/2014/main" id="{2D0E3EEE-61F0-988A-0A77-194847823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598" y="1592593"/>
                <a:ext cx="102534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+/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139">
                <a:extLst>
                  <a:ext uri="{FF2B5EF4-FFF2-40B4-BE49-F238E27FC236}">
                    <a16:creationId xmlns:a16="http://schemas.microsoft.com/office/drawing/2014/main" id="{142EF357-9A82-5B60-AF94-180194479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954" y="1592593"/>
                <a:ext cx="61520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40">
                <a:extLst>
                  <a:ext uri="{FF2B5EF4-FFF2-40B4-BE49-F238E27FC236}">
                    <a16:creationId xmlns:a16="http://schemas.microsoft.com/office/drawing/2014/main" id="{CD5773D9-5A97-B7E0-0504-7C8B054E7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920" y="1592593"/>
                <a:ext cx="93990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141">
                <a:extLst>
                  <a:ext uri="{FF2B5EF4-FFF2-40B4-BE49-F238E27FC236}">
                    <a16:creationId xmlns:a16="http://schemas.microsoft.com/office/drawing/2014/main" id="{50C41024-FEEA-A698-8CE4-2F70841F6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587" y="1592593"/>
                <a:ext cx="152093" cy="114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1S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0D3667C-E7D1-4760-D09E-81861F3CCC38}"/>
                </a:ext>
              </a:extLst>
            </p:cNvPr>
            <p:cNvGrpSpPr/>
            <p:nvPr/>
          </p:nvGrpSpPr>
          <p:grpSpPr>
            <a:xfrm>
              <a:off x="1325579" y="1721446"/>
              <a:ext cx="75192" cy="207418"/>
              <a:chOff x="1287989" y="1471433"/>
              <a:chExt cx="75192" cy="207418"/>
            </a:xfrm>
          </p:grpSpPr>
          <p:sp>
            <p:nvSpPr>
              <p:cNvPr id="15" name="Freeform 136">
                <a:extLst>
                  <a:ext uri="{FF2B5EF4-FFF2-40B4-BE49-F238E27FC236}">
                    <a16:creationId xmlns:a16="http://schemas.microsoft.com/office/drawing/2014/main" id="{7723B599-F8A5-D8DC-84D7-415225A21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989" y="1471433"/>
                <a:ext cx="75192" cy="75192"/>
              </a:xfrm>
              <a:custGeom>
                <a:avLst/>
                <a:gdLst>
                  <a:gd name="T0" fmla="*/ 44 w 44"/>
                  <a:gd name="T1" fmla="*/ 44 h 44"/>
                  <a:gd name="T2" fmla="*/ 0 w 44"/>
                  <a:gd name="T3" fmla="*/ 44 h 44"/>
                  <a:gd name="T4" fmla="*/ 0 w 44"/>
                  <a:gd name="T5" fmla="*/ 0 h 44"/>
                  <a:gd name="T6" fmla="*/ 20 w 44"/>
                  <a:gd name="T7" fmla="*/ 0 h 44"/>
                  <a:gd name="T8" fmla="*/ 20 w 44"/>
                  <a:gd name="T9" fmla="*/ 0 h 44"/>
                  <a:gd name="T10" fmla="*/ 44 w 44"/>
                  <a:gd name="T11" fmla="*/ 0 h 44"/>
                  <a:gd name="T12" fmla="*/ 44 w 44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4">
                    <a:moveTo>
                      <a:pt x="44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44" y="0"/>
                    </a:lnTo>
                    <a:lnTo>
                      <a:pt x="44" y="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6">
                <a:extLst>
                  <a:ext uri="{FF2B5EF4-FFF2-40B4-BE49-F238E27FC236}">
                    <a16:creationId xmlns:a16="http://schemas.microsoft.com/office/drawing/2014/main" id="{5C5F298E-8E7D-D617-0728-77A0EA037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989" y="1603659"/>
                <a:ext cx="75192" cy="75192"/>
              </a:xfrm>
              <a:custGeom>
                <a:avLst/>
                <a:gdLst>
                  <a:gd name="T0" fmla="*/ 44 w 44"/>
                  <a:gd name="T1" fmla="*/ 44 h 44"/>
                  <a:gd name="T2" fmla="*/ 0 w 44"/>
                  <a:gd name="T3" fmla="*/ 44 h 44"/>
                  <a:gd name="T4" fmla="*/ 0 w 44"/>
                  <a:gd name="T5" fmla="*/ 0 h 44"/>
                  <a:gd name="T6" fmla="*/ 20 w 44"/>
                  <a:gd name="T7" fmla="*/ 0 h 44"/>
                  <a:gd name="T8" fmla="*/ 20 w 44"/>
                  <a:gd name="T9" fmla="*/ 0 h 44"/>
                  <a:gd name="T10" fmla="*/ 44 w 44"/>
                  <a:gd name="T11" fmla="*/ 0 h 44"/>
                  <a:gd name="T12" fmla="*/ 44 w 44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44">
                    <a:moveTo>
                      <a:pt x="44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44" y="0"/>
                    </a:lnTo>
                    <a:lnTo>
                      <a:pt x="44" y="4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C4F5CD1-6CEE-1515-95A7-78D261E40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419" y="1687242"/>
            <a:ext cx="3781425" cy="36576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BD91600-62D4-B492-6D75-B12DD6275C73}"/>
              </a:ext>
            </a:extLst>
          </p:cNvPr>
          <p:cNvSpPr txBox="1"/>
          <p:nvPr/>
        </p:nvSpPr>
        <p:spPr>
          <a:xfrm>
            <a:off x="9252710" y="6467469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48459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863B6-B62A-DDCA-47A4-E1747C6E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93" y="612472"/>
            <a:ext cx="11124565" cy="471261"/>
          </a:xfrm>
        </p:spPr>
        <p:txBody>
          <a:bodyPr/>
          <a:lstStyle/>
          <a:p>
            <a:pPr defTabSz="544237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Neurodevelopmental Assessments and Function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5BD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BSID* Cognitive Subtest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B86319-79DF-29DA-3396-0C1D4F4F67EF}"/>
              </a:ext>
            </a:extLst>
          </p:cNvPr>
          <p:cNvSpPr txBox="1"/>
          <p:nvPr/>
        </p:nvSpPr>
        <p:spPr>
          <a:xfrm>
            <a:off x="0" y="6467469"/>
            <a:ext cx="8238226" cy="3693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95B3D7"/>
              </a:buClr>
              <a:buSzPct val="100000"/>
            </a:pPr>
            <a:r>
              <a:rPr lang="en-US" sz="900" dirty="0">
                <a:solidFill>
                  <a:srgbClr val="000000"/>
                </a:solidFill>
                <a:latin typeface="Arial"/>
                <a:ea typeface="MS PGothic" pitchFamily="34" charset="-128"/>
                <a:cs typeface="ＭＳ Ｐゴシック" charset="-128"/>
              </a:rPr>
              <a:t>* Natural history data (Shapiro et al., 2018) gathered using BSID-I and BSID-II; RGX-111 participants evaluated with BSID-III</a:t>
            </a:r>
          </a:p>
          <a:p>
            <a:pPr eaLnBrk="0" fontAlgn="base" hangingPunct="0">
              <a:spcAft>
                <a:spcPct val="0"/>
              </a:spcAft>
              <a:buClr>
                <a:srgbClr val="95B3D7"/>
              </a:buClr>
              <a:buSzPct val="100000"/>
            </a:pPr>
            <a:r>
              <a:rPr lang="en-US" sz="900" dirty="0">
                <a:solidFill>
                  <a:srgbClr val="000000"/>
                </a:solidFill>
                <a:latin typeface="Arial"/>
                <a:ea typeface="MS PGothic" pitchFamily="34" charset="-128"/>
                <a:cs typeface="ＭＳ Ｐゴシック" charset="-128"/>
              </a:rPr>
              <a:t>** 1 participant in the Phase I/II trial and the single patient IND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7D83F5-A317-3FF6-94CD-9E28803BA914}"/>
              </a:ext>
            </a:extLst>
          </p:cNvPr>
          <p:cNvGrpSpPr/>
          <p:nvPr/>
        </p:nvGrpSpPr>
        <p:grpSpPr>
          <a:xfrm>
            <a:off x="8389969" y="5893890"/>
            <a:ext cx="2151772" cy="511723"/>
            <a:chOff x="8389969" y="5893890"/>
            <a:chExt cx="2151772" cy="5117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5E9BD0-0D83-98C3-0501-6A6D9FD9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9969" y="5897782"/>
              <a:ext cx="344015" cy="5078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1FC75F-9B25-C90F-85D6-A07F14F2EDBD}"/>
                </a:ext>
              </a:extLst>
            </p:cNvPr>
            <p:cNvSpPr txBox="1"/>
            <p:nvPr/>
          </p:nvSpPr>
          <p:spPr>
            <a:xfrm>
              <a:off x="8649439" y="5893890"/>
              <a:ext cx="1892302" cy="50167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Cohort 1 – Phase I/II</a:t>
              </a: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; 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itchFamily="34" charset="-128"/>
                  <a:cs typeface="ＭＳ Ｐゴシック" charset="-128"/>
                </a:rPr>
                <a:t>n = 1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Cohort 2 – Phase I/II; n = 3</a:t>
              </a:r>
            </a:p>
            <a:p>
              <a:pPr marL="228600" marR="0" indent="-228600" algn="l" defTabSz="457200" rtl="0" eaLnBrk="0" fontAlgn="base" latinLnBrk="0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4"/>
                </a:buClr>
                <a:buSzPct val="100000"/>
                <a:tabLst/>
              </a:pPr>
              <a:r>
                <a:rPr lang="en-US" sz="800" dirty="0">
                  <a:ea typeface="MS PGothic" pitchFamily="34" charset="-128"/>
                  <a:cs typeface="ＭＳ Ｐゴシック" charset="-128"/>
                </a:rPr>
                <a:t>Single Patient IND; n = 1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6EA40C1-06DC-FBAB-EAFA-A78524DA8545}"/>
              </a:ext>
            </a:extLst>
          </p:cNvPr>
          <p:cNvSpPr txBox="1"/>
          <p:nvPr/>
        </p:nvSpPr>
        <p:spPr>
          <a:xfrm>
            <a:off x="8903704" y="2043876"/>
            <a:ext cx="2707664" cy="2770248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lIns="91440" tIns="91440" rIns="91440" bIns="91440" anchor="ctr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kumimoji="0" sz="20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BSID cognitive function in 2 participants** demonstrates higher </a:t>
            </a:r>
            <a:r>
              <a:rPr lang="en-US" sz="1600" dirty="0" err="1">
                <a:solidFill>
                  <a:schemeClr val="bg1"/>
                </a:solidFill>
              </a:rPr>
              <a:t>AEq</a:t>
            </a:r>
            <a:r>
              <a:rPr lang="en-US" sz="1600" dirty="0">
                <a:solidFill>
                  <a:schemeClr val="bg1"/>
                </a:solidFill>
              </a:rPr>
              <a:t> than available natural history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D794E8-495E-2686-37D7-D25ABBA1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928" y="981411"/>
            <a:ext cx="5033524" cy="52725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4CA577-B1FC-E551-6C72-4779F43C312A}"/>
              </a:ext>
            </a:extLst>
          </p:cNvPr>
          <p:cNvSpPr txBox="1"/>
          <p:nvPr/>
        </p:nvSpPr>
        <p:spPr>
          <a:xfrm>
            <a:off x="4830239" y="6189916"/>
            <a:ext cx="1670672" cy="3416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ＭＳ Ｐゴシック" charset="-128"/>
              </a:rPr>
              <a:t>Age (months)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80CE-575D-60B0-5D09-04630544A552}"/>
              </a:ext>
            </a:extLst>
          </p:cNvPr>
          <p:cNvSpPr txBox="1"/>
          <p:nvPr/>
        </p:nvSpPr>
        <p:spPr>
          <a:xfrm rot="16200000">
            <a:off x="833167" y="2931834"/>
            <a:ext cx="3422949" cy="341632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marL="228600" marR="0" lvl="0" indent="-228600" algn="l" defTabSz="4572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ＭＳ Ｐゴシック" charset="-128"/>
              </a:rPr>
              <a:t>Age Equivalence (months)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2C0C8-34AD-F5AF-AB94-201A67C8567B}"/>
              </a:ext>
            </a:extLst>
          </p:cNvPr>
          <p:cNvSpPr txBox="1"/>
          <p:nvPr/>
        </p:nvSpPr>
        <p:spPr>
          <a:xfrm>
            <a:off x="9252710" y="6467469"/>
            <a:ext cx="2441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I/II Trial data cut:  January 17, 2023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 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IND d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cut: December 12, 2021</a:t>
            </a:r>
          </a:p>
        </p:txBody>
      </p:sp>
    </p:spTree>
    <p:extLst>
      <p:ext uri="{BB962C8B-B14F-4D97-AF65-F5344CB8AC3E}">
        <p14:creationId xmlns:p14="http://schemas.microsoft.com/office/powerpoint/2010/main" val="12793309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5BD"/>
      </a:accent1>
      <a:accent2>
        <a:srgbClr val="00A9E0"/>
      </a:accent2>
      <a:accent3>
        <a:srgbClr val="F9461C"/>
      </a:accent3>
      <a:accent4>
        <a:srgbClr val="FFC000"/>
      </a:accent4>
      <a:accent5>
        <a:srgbClr val="77AA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>
            <a:lumMod val="50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68572" tIns="34286" rIns="68572" bIns="34286" numCol="1" rtlCol="0" anchor="ctr" anchorCtr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0"/>
          </a:spcBef>
          <a:buClr>
            <a:schemeClr val="accent2"/>
          </a:buClr>
          <a:buSzPct val="90000"/>
          <a:defRPr b="1" dirty="0" err="1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>
          <a:solidFill>
            <a:schemeClr val="tx2">
              <a:lumMod val="60000"/>
              <a:lumOff val="40000"/>
            </a:schemeClr>
          </a:solidFill>
          <a:round/>
          <a:headEnd/>
          <a:tailEnd/>
        </a:ln>
        <a:effectLst/>
      </a:spPr>
      <a:bodyPr/>
      <a:lstStyle/>
    </a:lnDef>
    <a:txDef>
      <a:spPr>
        <a:noFill/>
      </a:spPr>
      <a:bodyPr wrap="square" tIns="45720" rtlCol="0">
        <a:spAutoFit/>
      </a:bodyPr>
      <a:lstStyle>
        <a:defPPr marL="228600" marR="0" indent="-228600" algn="l" defTabSz="457200" rtl="0" eaLnBrk="0" fontAlgn="base" latinLnBrk="0" hangingPunct="0">
          <a:lnSpc>
            <a:spcPct val="90000"/>
          </a:lnSpc>
          <a:spcBef>
            <a:spcPts val="600"/>
          </a:spcBef>
          <a:spcAft>
            <a:spcPct val="0"/>
          </a:spcAft>
          <a:buClr>
            <a:schemeClr val="accent4"/>
          </a:buClr>
          <a:buSzPct val="100000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MS PGothic" pitchFamily="34" charset="-128"/>
            <a:cs typeface="ＭＳ Ｐゴシック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regenxb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5BD"/>
      </a:accent1>
      <a:accent2>
        <a:srgbClr val="00A9E0"/>
      </a:accent2>
      <a:accent3>
        <a:srgbClr val="F9461C"/>
      </a:accent3>
      <a:accent4>
        <a:srgbClr val="FFC000"/>
      </a:accent4>
      <a:accent5>
        <a:srgbClr val="77AA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130606" tIns="65304" rIns="130606" bIns="65304" numCol="1" rtlCol="0" anchor="ctr" anchorCtr="0" compatLnSpc="1">
        <a:prstTxWarp prst="textNoShape">
          <a:avLst/>
        </a:prstTxWarp>
        <a:noAutofit/>
      </a:bodyPr>
      <a:lstStyle>
        <a:defPPr algn="ctr" eaLnBrk="0" hangingPunct="0">
          <a:lnSpc>
            <a:spcPct val="90000"/>
          </a:lnSpc>
          <a:spcBef>
            <a:spcPts val="0"/>
          </a:spcBef>
          <a:buClr>
            <a:schemeClr val="accent2"/>
          </a:buClr>
          <a:buSzPct val="90000"/>
          <a:defRPr sz="2000" b="1" dirty="0" err="1">
            <a:solidFill>
              <a:schemeClr val="bg1"/>
            </a:solidFill>
            <a:latin typeface="+mj-lt"/>
            <a:ea typeface="MS PGothic" pitchFamily="34" charset="-128"/>
          </a:defRPr>
        </a:defPPr>
      </a:lstStyle>
    </a:spDef>
    <a:lnDef>
      <a:spPr>
        <a:noFill/>
        <a:ln w="25400">
          <a:solidFill>
            <a:schemeClr val="bg2">
              <a:lumMod val="75000"/>
            </a:schemeClr>
          </a:solidFill>
          <a:round/>
          <a:headEnd/>
          <a:tailEnd/>
        </a:ln>
        <a:effectLst/>
      </a:spPr>
      <a:bodyPr/>
      <a:lstStyle/>
    </a:lnDef>
    <a:txDef>
      <a:spPr>
        <a:noFill/>
      </a:spPr>
      <a:bodyPr wrap="square" tIns="45720" rtlCol="0">
        <a:spAutoFit/>
      </a:bodyPr>
      <a:lstStyle>
        <a:defPPr marL="228600" marR="0" indent="-228600" algn="l" defTabSz="457200" rtl="0" eaLnBrk="0" fontAlgn="base" latinLnBrk="0" hangingPunct="0">
          <a:lnSpc>
            <a:spcPct val="90000"/>
          </a:lnSpc>
          <a:spcBef>
            <a:spcPts val="600"/>
          </a:spcBef>
          <a:spcAft>
            <a:spcPct val="0"/>
          </a:spcAft>
          <a:buClr>
            <a:schemeClr val="accent4"/>
          </a:buClr>
          <a:buSzPct val="100000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MS PGothic" pitchFamily="34" charset="-128"/>
            <a:cs typeface="ＭＳ Ｐゴシック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REGEN">
      <a:dk1>
        <a:srgbClr val="000000"/>
      </a:dk1>
      <a:lt1>
        <a:srgbClr val="FFFFFF"/>
      </a:lt1>
      <a:dk2>
        <a:srgbClr val="0070C0"/>
      </a:dk2>
      <a:lt2>
        <a:srgbClr val="A6A6A6"/>
      </a:lt2>
      <a:accent1>
        <a:srgbClr val="002060"/>
      </a:accent1>
      <a:accent2>
        <a:srgbClr val="4F81BD"/>
      </a:accent2>
      <a:accent3>
        <a:srgbClr val="FF6600"/>
      </a:accent3>
      <a:accent4>
        <a:srgbClr val="95B3D7"/>
      </a:accent4>
      <a:accent5>
        <a:srgbClr val="1F497D"/>
      </a:accent5>
      <a:accent6>
        <a:srgbClr val="A6A6A6"/>
      </a:accent6>
      <a:hlink>
        <a:srgbClr val="0079C1"/>
      </a:hlink>
      <a:folHlink>
        <a:srgbClr val="D9D9D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5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130606" tIns="65304" rIns="130606" bIns="65304" numCol="1" rtlCol="0" anchor="ctr" anchorCtr="0" compatLnSpc="1">
        <a:prstTxWarp prst="textNoShape">
          <a:avLst/>
        </a:prstTxWarp>
        <a:noAutofit/>
      </a:bodyPr>
      <a:lstStyle>
        <a:defPPr algn="ctr" eaLnBrk="0" hangingPunct="0">
          <a:lnSpc>
            <a:spcPct val="90000"/>
          </a:lnSpc>
          <a:spcBef>
            <a:spcPts val="0"/>
          </a:spcBef>
          <a:buClr>
            <a:schemeClr val="accent2"/>
          </a:buClr>
          <a:buSzPct val="90000"/>
          <a:defRPr sz="2000" b="1" dirty="0" err="1">
            <a:solidFill>
              <a:schemeClr val="bg1"/>
            </a:solidFill>
            <a:latin typeface="+mj-lt"/>
            <a:ea typeface="MS PGothic" pitchFamily="34" charset="-128"/>
          </a:defRPr>
        </a:defPPr>
      </a:lstStyle>
    </a:spDef>
    <a:lnDef>
      <a:spPr>
        <a:noFill/>
        <a:ln w="25400">
          <a:solidFill>
            <a:schemeClr val="bg2">
              <a:lumMod val="75000"/>
            </a:schemeClr>
          </a:solidFill>
          <a:round/>
          <a:headEnd/>
          <a:tailEnd/>
        </a:ln>
        <a:effectLst/>
      </a:spPr>
      <a:bodyPr/>
      <a:lstStyle/>
    </a:lnDef>
    <a:txDef>
      <a:spPr>
        <a:noFill/>
      </a:spPr>
      <a:bodyPr wrap="square" tIns="45720" rtlCol="0">
        <a:spAutoFit/>
      </a:bodyPr>
      <a:lstStyle>
        <a:defPPr marL="228600" marR="0" indent="-228600" algn="l" defTabSz="457200" rtl="0" eaLnBrk="0" fontAlgn="base" latinLnBrk="0" hangingPunct="0">
          <a:lnSpc>
            <a:spcPct val="90000"/>
          </a:lnSpc>
          <a:spcBef>
            <a:spcPts val="600"/>
          </a:spcBef>
          <a:spcAft>
            <a:spcPct val="0"/>
          </a:spcAft>
          <a:buClr>
            <a:schemeClr val="accent4"/>
          </a:buClr>
          <a:buSzPct val="100000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MS PGothic" pitchFamily="34" charset="-128"/>
            <a:cs typeface="ＭＳ Ｐゴシック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33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5BD"/>
      </a:accent1>
      <a:accent2>
        <a:srgbClr val="00A9E0"/>
      </a:accent2>
      <a:accent3>
        <a:srgbClr val="F9461C"/>
      </a:accent3>
      <a:accent4>
        <a:srgbClr val="FFC000"/>
      </a:accent4>
      <a:accent5>
        <a:srgbClr val="77AA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>
            <a:lumMod val="50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68572" tIns="34286" rIns="68572" bIns="34286" numCol="1" rtlCol="0" anchor="ctr" anchorCtr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0"/>
          </a:spcBef>
          <a:buClr>
            <a:schemeClr val="accent2"/>
          </a:buClr>
          <a:buSzPct val="90000"/>
          <a:defRPr b="1" dirty="0" err="1">
            <a:solidFill>
              <a:schemeClr val="bg1"/>
            </a:solidFill>
            <a:latin typeface="+mj-lt"/>
          </a:defRPr>
        </a:defPPr>
      </a:lstStyle>
    </a:spDef>
    <a:lnDef>
      <a:spPr>
        <a:noFill/>
        <a:ln w="25400">
          <a:solidFill>
            <a:schemeClr val="tx2">
              <a:lumMod val="60000"/>
              <a:lumOff val="40000"/>
            </a:schemeClr>
          </a:solidFill>
          <a:round/>
          <a:headEnd/>
          <a:tailEnd/>
        </a:ln>
        <a:effectLst/>
      </a:spPr>
      <a:bodyPr/>
      <a:lstStyle/>
    </a:lnDef>
    <a:txDef>
      <a:spPr>
        <a:noFill/>
      </a:spPr>
      <a:bodyPr wrap="square" tIns="45720" rtlCol="0">
        <a:spAutoFit/>
      </a:bodyPr>
      <a:lstStyle>
        <a:defPPr marL="228600" marR="0" indent="-228600" algn="l" defTabSz="457200" rtl="0" eaLnBrk="0" fontAlgn="base" latinLnBrk="0" hangingPunct="0">
          <a:lnSpc>
            <a:spcPct val="90000"/>
          </a:lnSpc>
          <a:spcBef>
            <a:spcPts val="600"/>
          </a:spcBef>
          <a:spcAft>
            <a:spcPct val="0"/>
          </a:spcAft>
          <a:buClr>
            <a:schemeClr val="accent4"/>
          </a:buClr>
          <a:buSzPct val="100000"/>
          <a:tabLst/>
          <a:defRPr kumimoji="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MS PGothic" pitchFamily="34" charset="-128"/>
            <a:cs typeface="ＭＳ Ｐゴシック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A94956B0FCD40B687793FB0D50E72" ma:contentTypeVersion="9" ma:contentTypeDescription="Create a new document." ma:contentTypeScope="" ma:versionID="a1203d4ef6656f029e0b5d540a1c5f46">
  <xsd:schema xmlns:xsd="http://www.w3.org/2001/XMLSchema" xmlns:xs="http://www.w3.org/2001/XMLSchema" xmlns:p="http://schemas.microsoft.com/office/2006/metadata/properties" xmlns:ns3="dcde6118-1e3c-49ba-b82d-43fc2519f346" xmlns:ns4="a40855b2-d892-49cb-acff-d21caeab62b1" targetNamespace="http://schemas.microsoft.com/office/2006/metadata/properties" ma:root="true" ma:fieldsID="880e6ba2987e8ece7d3ed75318d603fa" ns3:_="" ns4:_="">
    <xsd:import namespace="dcde6118-1e3c-49ba-b82d-43fc2519f346"/>
    <xsd:import namespace="a40855b2-d892-49cb-acff-d21caeab62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e6118-1e3c-49ba-b82d-43fc2519f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55b2-d892-49cb-acff-d21caeab62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AA0AC-178C-41CD-8BD6-69687479F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e6118-1e3c-49ba-b82d-43fc2519f346"/>
    <ds:schemaRef ds:uri="a40855b2-d892-49cb-acff-d21caeab62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AB846F-56D3-4A31-96CA-E8C181A01779}">
  <ds:schemaRefs>
    <ds:schemaRef ds:uri="http://purl.org/dc/dcmitype/"/>
    <ds:schemaRef ds:uri="http://schemas.microsoft.com/office/infopath/2007/PartnerControls"/>
    <ds:schemaRef ds:uri="a40855b2-d892-49cb-acff-d21caeab62b1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de6118-1e3c-49ba-b82d-43fc2519f34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619BA1-0E49-4665-8EC8-247FF64B1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20172</TotalTime>
  <Words>2407</Words>
  <Application>Microsoft Office PowerPoint</Application>
  <PresentationFormat>Widescreen</PresentationFormat>
  <Paragraphs>390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1_Office Theme</vt:lpstr>
      <vt:lpstr>Office Theme</vt:lpstr>
      <vt:lpstr>4_Office Theme</vt:lpstr>
      <vt:lpstr>2_Office Theme</vt:lpstr>
      <vt:lpstr>3_Office Theme</vt:lpstr>
      <vt:lpstr>5_Office Theme</vt:lpstr>
      <vt:lpstr>PowerPoint Presentation</vt:lpstr>
      <vt:lpstr>MPS I is a Systemic Disease Representing a Wide Spectrum of Severity Severity of Disease Manifestations Correlates with Degree of alpha-l-iduronidase (IDUA) Deficiency</vt:lpstr>
      <vt:lpstr>RGX-111: MPS I Phase I/II Clinical Study Summary NCT03580083 on ClinicalTrials.gov</vt:lpstr>
      <vt:lpstr>RGX-111 Phase I/II Trial and Single Patient Investigator-Initiated IND</vt:lpstr>
      <vt:lpstr>RGX-111 Interim Safety Summary Phase I/II Trial and Single Patient Investigator-Initiated IND</vt:lpstr>
      <vt:lpstr>Cerebrospinal Fluid (CSF) GAGs Heparan Sulfate (HS)</vt:lpstr>
      <vt:lpstr>Neurodevelopmental Assessments </vt:lpstr>
      <vt:lpstr>Neurodevelopmental Function BSID-III</vt:lpstr>
      <vt:lpstr>Neurodevelopmental Assessments and Function BSID* Cognitive Subtest</vt:lpstr>
      <vt:lpstr>PowerPoint Presentation</vt:lpstr>
      <vt:lpstr>Systemic Effects: Plasma I0S6</vt:lpstr>
      <vt:lpstr>Systemic Effects Urine Total GAGs</vt:lpstr>
      <vt:lpstr>RGX-111 Phase I/II Trial and Single Patient IND Summary of Interim Results 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Gilmor</dc:creator>
  <cp:lastModifiedBy>Michelle Gilmor</cp:lastModifiedBy>
  <cp:revision>460</cp:revision>
  <cp:lastPrinted>2022-08-04T13:27:28Z</cp:lastPrinted>
  <dcterms:created xsi:type="dcterms:W3CDTF">2022-01-11T12:25:34Z</dcterms:created>
  <dcterms:modified xsi:type="dcterms:W3CDTF">2023-08-24T18:46:05Z</dcterms:modified>
</cp:coreProperties>
</file>